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67" r:id="rId4"/>
    <p:sldId id="27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3520D-833A-4FFE-96CB-A4F5EC379A7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14C5C-C6B3-4C03-8830-5B5D87832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52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478895"/>
            <a:ext cx="9144000" cy="840331"/>
          </a:xfrm>
        </p:spPr>
        <p:txBody>
          <a:bodyPr anchor="ctr">
            <a:normAutofit/>
          </a:bodyPr>
          <a:lstStyle>
            <a:lvl1pPr algn="ctr">
              <a:defRPr sz="44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400750"/>
            <a:ext cx="9144000" cy="1041251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0" y="0"/>
            <a:ext cx="12192000" cy="1796902"/>
            <a:chOff x="0" y="0"/>
            <a:chExt cx="12192000" cy="1796902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1796902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049" y="165151"/>
              <a:ext cx="2724841" cy="1382251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3"/>
            <a:srcRect l="79101" t="8702" r="2747" b="68166"/>
            <a:stretch/>
          </p:blipFill>
          <p:spPr>
            <a:xfrm>
              <a:off x="9744162" y="542526"/>
              <a:ext cx="2295437" cy="71185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2940817" y="292921"/>
              <a:ext cx="783403" cy="698546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0983" y="642194"/>
              <a:ext cx="6769052" cy="6472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dirty="0" smtClean="0">
                  <a:solidFill>
                    <a:schemeClr val="tx1"/>
                  </a:solidFill>
                  <a:latin typeface="Archive" panose="02000506040000020004" pitchFamily="50" charset="0"/>
                </a:rPr>
                <a:t>LE NOUVEAU Lycée général et technologique</a:t>
              </a:r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 rotWithShape="1">
            <a:blip r:embed="rId3"/>
            <a:srcRect l="9610" t="8702" r="77609" b="62724"/>
            <a:stretch/>
          </p:blipFill>
          <p:spPr>
            <a:xfrm>
              <a:off x="222457" y="51768"/>
              <a:ext cx="1036515" cy="563910"/>
            </a:xfrm>
            <a:prstGeom prst="rect">
              <a:avLst/>
            </a:prstGeom>
          </p:spPr>
        </p:pic>
      </p:grp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21" y="5564778"/>
            <a:ext cx="1825557" cy="91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2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19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52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2"/>
          <a:srcRect l="1" r="3544"/>
          <a:stretch/>
        </p:blipFill>
        <p:spPr>
          <a:xfrm>
            <a:off x="11339338" y="-594"/>
            <a:ext cx="852662" cy="6858594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 rot="16200000">
            <a:off x="10805960" y="5033246"/>
            <a:ext cx="2018846" cy="389590"/>
          </a:xfrm>
        </p:spPr>
        <p:txBody>
          <a:bodyPr anchor="ctr">
            <a:normAutofit/>
          </a:bodyPr>
          <a:lstStyle>
            <a:lvl1pPr algn="ctr">
              <a:defRPr sz="11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10238517" y="2469990"/>
            <a:ext cx="3107666" cy="3895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72681" y="618682"/>
            <a:ext cx="1618436" cy="69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4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23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66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8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30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13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59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89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73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49879" y="2754941"/>
            <a:ext cx="9144000" cy="840331"/>
          </a:xfrm>
        </p:spPr>
        <p:txBody>
          <a:bodyPr>
            <a:normAutofit fontScale="90000"/>
          </a:bodyPr>
          <a:lstStyle/>
          <a:p>
            <a:r>
              <a:rPr lang="fr-FR" dirty="0"/>
              <a:t>Enseignement optionnel de seconde </a:t>
            </a:r>
            <a:r>
              <a:rPr lang="fr-FR" sz="4000" dirty="0"/>
              <a:t>B</a:t>
            </a:r>
            <a:r>
              <a:rPr lang="fr-FR" sz="4000" dirty="0" smtClean="0"/>
              <a:t>iotechnologies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16841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10320013" y="3844722"/>
            <a:ext cx="3052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/>
              <a:t>Enseignement optionnel de </a:t>
            </a:r>
            <a:r>
              <a:rPr lang="fr-FR" sz="1400" b="1" dirty="0" smtClean="0"/>
              <a:t>seconde  </a:t>
            </a:r>
          </a:p>
          <a:p>
            <a:pPr algn="ctr"/>
            <a:r>
              <a:rPr lang="fr-FR" sz="1400" dirty="0" smtClean="0"/>
              <a:t>biotechnologies</a:t>
            </a:r>
            <a:endParaRPr lang="fr-FR" sz="1400" dirty="0"/>
          </a:p>
        </p:txBody>
      </p:sp>
      <p:sp>
        <p:nvSpPr>
          <p:cNvPr id="2" name="ZoneTexte 1"/>
          <p:cNvSpPr txBox="1"/>
          <p:nvPr/>
        </p:nvSpPr>
        <p:spPr>
          <a:xfrm>
            <a:off x="382385" y="1472738"/>
            <a:ext cx="10723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Appréhender </a:t>
            </a:r>
            <a:r>
              <a:rPr lang="fr-FR" b="1" dirty="0"/>
              <a:t>les biotechnologies dans toute leur </a:t>
            </a:r>
            <a:r>
              <a:rPr lang="fr-FR" b="1" dirty="0" err="1"/>
              <a:t>complexite</a:t>
            </a:r>
            <a:r>
              <a:rPr lang="fr-FR" b="1" dirty="0"/>
              <a:t>́, à la fois scientifique, technologique et </a:t>
            </a:r>
            <a:r>
              <a:rPr lang="fr-FR" b="1" dirty="0" err="1"/>
              <a:t>sociétale</a:t>
            </a:r>
            <a:r>
              <a:rPr lang="fr-FR" b="1" dirty="0"/>
              <a:t>.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82385" y="2238648"/>
            <a:ext cx="51455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400" dirty="0"/>
              <a:t>Faire </a:t>
            </a:r>
            <a:r>
              <a:rPr lang="fr-FR" sz="2400" dirty="0" err="1"/>
              <a:t>découvrir</a:t>
            </a:r>
            <a:r>
              <a:rPr lang="fr-FR" sz="2400" dirty="0"/>
              <a:t> </a:t>
            </a:r>
            <a:r>
              <a:rPr lang="fr-FR" dirty="0"/>
              <a:t>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les </a:t>
            </a:r>
            <a:r>
              <a:rPr lang="fr-FR" dirty="0" err="1"/>
              <a:t>différents</a:t>
            </a:r>
            <a:r>
              <a:rPr lang="fr-FR" dirty="0"/>
              <a:t> </a:t>
            </a:r>
            <a:r>
              <a:rPr lang="fr-FR" b="1" dirty="0"/>
              <a:t>domaines</a:t>
            </a:r>
            <a:r>
              <a:rPr lang="fr-FR" dirty="0"/>
              <a:t> </a:t>
            </a:r>
            <a:r>
              <a:rPr lang="fr-FR" dirty="0" smtClean="0"/>
              <a:t>d’application</a:t>
            </a:r>
            <a:r>
              <a:rPr lang="fr-FR" dirty="0"/>
              <a:t> </a:t>
            </a:r>
            <a:r>
              <a:rPr lang="fr-FR" dirty="0" smtClean="0"/>
              <a:t>;</a:t>
            </a:r>
            <a:endParaRPr lang="fr-F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les pratiques au </a:t>
            </a:r>
            <a:r>
              <a:rPr lang="fr-FR" b="1" dirty="0"/>
              <a:t>laboratoire</a:t>
            </a:r>
            <a:r>
              <a:rPr lang="fr-FR" dirty="0"/>
              <a:t> 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les </a:t>
            </a:r>
            <a:r>
              <a:rPr lang="fr-FR" b="1" dirty="0"/>
              <a:t>secteurs d’</a:t>
            </a:r>
            <a:r>
              <a:rPr lang="fr-FR" b="1" dirty="0" err="1"/>
              <a:t>activités</a:t>
            </a:r>
            <a:r>
              <a:rPr lang="fr-FR" b="1" dirty="0"/>
              <a:t> </a:t>
            </a:r>
            <a:r>
              <a:rPr lang="fr-FR" dirty="0" smtClean="0"/>
              <a:t>professionnelles, </a:t>
            </a:r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2385" y="3908932"/>
            <a:ext cx="490450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400" dirty="0" err="1"/>
              <a:t>Développer</a:t>
            </a:r>
            <a:r>
              <a:rPr lang="fr-FR" sz="2400" dirty="0"/>
              <a:t> </a:t>
            </a:r>
            <a:r>
              <a:rPr lang="fr-FR" dirty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les projets de </a:t>
            </a:r>
            <a:r>
              <a:rPr lang="fr-FR" b="1" dirty="0"/>
              <a:t>poursuites d’études </a:t>
            </a:r>
            <a:r>
              <a:rPr lang="fr-FR" b="1" dirty="0" smtClean="0"/>
              <a:t>;</a:t>
            </a:r>
            <a:endParaRPr lang="fr-FR" b="1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la </a:t>
            </a:r>
            <a:r>
              <a:rPr lang="fr-FR" b="1" dirty="0" err="1"/>
              <a:t>responsabilite</a:t>
            </a:r>
            <a:r>
              <a:rPr lang="fr-FR" b="1" dirty="0"/>
              <a:t>́ </a:t>
            </a:r>
            <a:r>
              <a:rPr lang="fr-FR" b="1" dirty="0" smtClean="0"/>
              <a:t>civique.</a:t>
            </a:r>
            <a:endParaRPr lang="fr-FR" b="1" dirty="0"/>
          </a:p>
          <a:p>
            <a:endParaRPr lang="fr-FR" dirty="0"/>
          </a:p>
        </p:txBody>
      </p:sp>
      <p:sp>
        <p:nvSpPr>
          <p:cNvPr id="19" name="Espace réservé du numéro de diapositive 3">
            <a:extLst>
              <a:ext uri="{FF2B5EF4-FFF2-40B4-BE49-F238E27FC236}">
                <a16:creationId xmlns:a16="http://schemas.microsoft.com/office/drawing/2014/main" id="{F2CF9C5D-4C59-2D48-ADFC-A939084DAF3D}"/>
              </a:ext>
            </a:extLst>
          </p:cNvPr>
          <p:cNvSpPr txBox="1">
            <a:spLocks/>
          </p:cNvSpPr>
          <p:nvPr/>
        </p:nvSpPr>
        <p:spPr>
          <a:xfrm>
            <a:off x="7949281" y="621810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29B5AB6-B506-4609-AFB1-D3CA32986832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0B2B8CF-EA6B-A447-8519-D580866BD6BB}"/>
              </a:ext>
            </a:extLst>
          </p:cNvPr>
          <p:cNvSpPr/>
          <p:nvPr/>
        </p:nvSpPr>
        <p:spPr>
          <a:xfrm>
            <a:off x="6385902" y="3023679"/>
            <a:ext cx="1600200" cy="16002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355600" dist="254000" dir="11400000" sx="110000" sy="110000" algn="tr" rotWithShape="0">
              <a:prstClr val="black">
                <a:alpha val="30000"/>
              </a:prstClr>
            </a:outerShdw>
          </a:effectLst>
          <a:scene3d>
            <a:camera prst="isometricTopUp"/>
            <a:lightRig rig="threePt" dir="t"/>
          </a:scene3d>
          <a:sp3d extrusionH="1651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9">
            <a:extLst>
              <a:ext uri="{FF2B5EF4-FFF2-40B4-BE49-F238E27FC236}">
                <a16:creationId xmlns:a16="http://schemas.microsoft.com/office/drawing/2014/main" id="{ADAA936E-9477-0B4D-8373-39C78D2D54A8}"/>
              </a:ext>
            </a:extLst>
          </p:cNvPr>
          <p:cNvSpPr txBox="1"/>
          <p:nvPr/>
        </p:nvSpPr>
        <p:spPr>
          <a:xfrm>
            <a:off x="5962352" y="4090064"/>
            <a:ext cx="1177823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LeftDown"/>
              <a:lightRig rig="threePt" dir="t"/>
            </a:scene3d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Franklin Gothic Medium Cond" pitchFamily="34" charset="0"/>
              </a:rPr>
              <a:t>métiers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A7FE529-F00E-5644-8F47-3DBE4EC308A1}"/>
              </a:ext>
            </a:extLst>
          </p:cNvPr>
          <p:cNvSpPr/>
          <p:nvPr/>
        </p:nvSpPr>
        <p:spPr>
          <a:xfrm>
            <a:off x="8131490" y="2976970"/>
            <a:ext cx="1974531" cy="1600200"/>
          </a:xfrm>
          <a:prstGeom prst="rect">
            <a:avLst/>
          </a:prstGeom>
          <a:solidFill>
            <a:srgbClr val="F95150"/>
          </a:solidFill>
          <a:ln>
            <a:noFill/>
          </a:ln>
          <a:effectLst>
            <a:outerShdw blurRad="330200" dist="241300" dir="5400000" algn="t" rotWithShape="0">
              <a:prstClr val="black">
                <a:alpha val="40000"/>
              </a:prstClr>
            </a:outerShdw>
          </a:effectLst>
          <a:scene3d>
            <a:camera prst="isometricTopUp"/>
            <a:lightRig rig="threePt" dir="t"/>
          </a:scene3d>
          <a:sp3d extrusionH="1651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23" name="TextBox 8">
            <a:extLst>
              <a:ext uri="{FF2B5EF4-FFF2-40B4-BE49-F238E27FC236}">
                <a16:creationId xmlns:a16="http://schemas.microsoft.com/office/drawing/2014/main" id="{424820D6-5FC8-094F-A130-AB388C2F3448}"/>
              </a:ext>
            </a:extLst>
          </p:cNvPr>
          <p:cNvSpPr txBox="1"/>
          <p:nvPr/>
        </p:nvSpPr>
        <p:spPr>
          <a:xfrm>
            <a:off x="8738694" y="4542562"/>
            <a:ext cx="206894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Franklin Gothic Medium Cond" pitchFamily="34" charset="0"/>
              </a:rPr>
              <a:t>monde</a:t>
            </a:r>
          </a:p>
          <a:p>
            <a:pPr algn="ctr"/>
            <a:endParaRPr lang="en-US" sz="2400" b="1" dirty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96D23B1-B513-3D40-A239-AB476DF164F9}"/>
              </a:ext>
            </a:extLst>
          </p:cNvPr>
          <p:cNvSpPr/>
          <p:nvPr/>
        </p:nvSpPr>
        <p:spPr>
          <a:xfrm>
            <a:off x="7306442" y="3770800"/>
            <a:ext cx="1600200" cy="1600200"/>
          </a:xfrm>
          <a:prstGeom prst="rect">
            <a:avLst/>
          </a:prstGeom>
          <a:solidFill>
            <a:srgbClr val="30C6DA"/>
          </a:solidFill>
          <a:ln>
            <a:noFill/>
          </a:ln>
          <a:effectLst>
            <a:outerShdw blurRad="508000" dist="215900" dir="8100000" algn="tr" rotWithShape="0">
              <a:prstClr val="black">
                <a:alpha val="40000"/>
              </a:prstClr>
            </a:outerShdw>
          </a:effectLst>
          <a:scene3d>
            <a:camera prst="isometricTopUp"/>
            <a:lightRig rig="threePt" dir="t"/>
          </a:scene3d>
          <a:sp3d extrusionH="1651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275EFD-C586-8140-8B3D-A40155A3AEE3}"/>
              </a:ext>
            </a:extLst>
          </p:cNvPr>
          <p:cNvSpPr/>
          <p:nvPr/>
        </p:nvSpPr>
        <p:spPr>
          <a:xfrm>
            <a:off x="7378897" y="1853664"/>
            <a:ext cx="1600200" cy="1600200"/>
          </a:xfrm>
          <a:prstGeom prst="rect">
            <a:avLst/>
          </a:prstGeom>
          <a:solidFill>
            <a:srgbClr val="FF9E4A"/>
          </a:solidFill>
          <a:ln>
            <a:noFill/>
          </a:ln>
          <a:effectLst>
            <a:outerShdw blurRad="355600" dist="101600" dir="9060000" sx="110000" sy="110000" algn="tr" rotWithShape="0">
              <a:prstClr val="black">
                <a:alpha val="30000"/>
              </a:prstClr>
            </a:outerShdw>
          </a:effectLst>
          <a:scene3d>
            <a:camera prst="isometricTopUp"/>
            <a:lightRig rig="threePt" dir="t"/>
          </a:scene3d>
          <a:sp3d extrusionH="1651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TextBox 8">
            <a:extLst>
              <a:ext uri="{FF2B5EF4-FFF2-40B4-BE49-F238E27FC236}">
                <a16:creationId xmlns:a16="http://schemas.microsoft.com/office/drawing/2014/main" id="{58B09EA3-735D-E54F-899E-65E6B219046E}"/>
              </a:ext>
            </a:extLst>
          </p:cNvPr>
          <p:cNvSpPr txBox="1"/>
          <p:nvPr/>
        </p:nvSpPr>
        <p:spPr>
          <a:xfrm>
            <a:off x="7923211" y="5256271"/>
            <a:ext cx="158312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Franklin Gothic Medium Cond" pitchFamily="34" charset="0"/>
              </a:rPr>
              <a:t>laboratoire</a:t>
            </a:r>
            <a:endParaRPr lang="en-US" sz="2400" b="1" dirty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27" name="TextBox 7">
            <a:extLst>
              <a:ext uri="{FF2B5EF4-FFF2-40B4-BE49-F238E27FC236}">
                <a16:creationId xmlns:a16="http://schemas.microsoft.com/office/drawing/2014/main" id="{2FFEB88D-051B-A24C-935F-53D24D159A2F}"/>
              </a:ext>
            </a:extLst>
          </p:cNvPr>
          <p:cNvSpPr txBox="1"/>
          <p:nvPr/>
        </p:nvSpPr>
        <p:spPr>
          <a:xfrm>
            <a:off x="7395159" y="1810419"/>
            <a:ext cx="1107996" cy="1701205"/>
          </a:xfrm>
          <a:prstGeom prst="rect">
            <a:avLst/>
          </a:prstGeom>
          <a:noFill/>
        </p:spPr>
        <p:txBody>
          <a:bodyPr vert="vert" wrap="square" rtlCol="0">
            <a:spAutoFit/>
            <a:scene3d>
              <a:camera prst="isometricTopUp"/>
              <a:lightRig rig="threePt" dir="t"/>
            </a:scene3d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Franklin Gothic Medium Cond" pitchFamily="34" charset="0"/>
              </a:rPr>
              <a:t>Responsabilité</a:t>
            </a:r>
            <a:r>
              <a:rPr lang="en-US" sz="2000" b="1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Franklin Gothic Medium Cond" pitchFamily="34" charset="0"/>
              </a:rPr>
              <a:t>civique</a:t>
            </a:r>
            <a:endParaRPr lang="en-US" sz="2000" b="1" dirty="0">
              <a:solidFill>
                <a:schemeClr val="bg1"/>
              </a:solidFill>
              <a:latin typeface="Franklin Gothic Medium Cond" pitchFamily="34" charset="0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494" y="212376"/>
            <a:ext cx="8803387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1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4" name="ZoneTexte 3"/>
          <p:cNvSpPr txBox="1"/>
          <p:nvPr/>
        </p:nvSpPr>
        <p:spPr>
          <a:xfrm>
            <a:off x="1659095" y="2196148"/>
            <a:ext cx="514557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 smtClean="0"/>
              <a:t>Expérimentations </a:t>
            </a:r>
            <a:r>
              <a:rPr lang="fr-FR" sz="2000" dirty="0"/>
              <a:t>au laboratoire</a:t>
            </a: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659095" y="2888494"/>
            <a:ext cx="490450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Dimension </a:t>
            </a:r>
            <a:r>
              <a:rPr lang="fr-FR" sz="2000" dirty="0" smtClean="0"/>
              <a:t>numérique </a:t>
            </a:r>
            <a:endParaRPr lang="fr-FR" sz="20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smtClean="0"/>
              <a:t>accès </a:t>
            </a:r>
            <a:r>
              <a:rPr lang="fr-FR" dirty="0"/>
              <a:t>à l’information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smtClean="0"/>
              <a:t>exploitation</a:t>
            </a:r>
            <a:endParaRPr lang="fr-F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smtClean="0"/>
              <a:t>pratiques </a:t>
            </a:r>
            <a:r>
              <a:rPr lang="fr-FR" dirty="0"/>
              <a:t>collaboratives</a:t>
            </a:r>
          </a:p>
          <a:p>
            <a:endParaRPr lang="fr-FR" dirty="0"/>
          </a:p>
        </p:txBody>
      </p:sp>
      <p:sp>
        <p:nvSpPr>
          <p:cNvPr id="19" name="Espace réservé du numéro de diapositive 3">
            <a:extLst>
              <a:ext uri="{FF2B5EF4-FFF2-40B4-BE49-F238E27FC236}">
                <a16:creationId xmlns:a16="http://schemas.microsoft.com/office/drawing/2014/main" id="{F2CF9C5D-4C59-2D48-ADFC-A939084DAF3D}"/>
              </a:ext>
            </a:extLst>
          </p:cNvPr>
          <p:cNvSpPr txBox="1">
            <a:spLocks/>
          </p:cNvSpPr>
          <p:nvPr/>
        </p:nvSpPr>
        <p:spPr>
          <a:xfrm>
            <a:off x="7949281" y="621810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3" name="TextBox 8">
            <a:extLst>
              <a:ext uri="{FF2B5EF4-FFF2-40B4-BE49-F238E27FC236}">
                <a16:creationId xmlns:a16="http://schemas.microsoft.com/office/drawing/2014/main" id="{424820D6-5FC8-094F-A130-AB388C2F3448}"/>
              </a:ext>
            </a:extLst>
          </p:cNvPr>
          <p:cNvSpPr txBox="1"/>
          <p:nvPr/>
        </p:nvSpPr>
        <p:spPr>
          <a:xfrm>
            <a:off x="8738694" y="4542562"/>
            <a:ext cx="206894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Franklin Gothic Medium Cond" pitchFamily="34" charset="0"/>
              </a:rPr>
              <a:t>monde</a:t>
            </a:r>
          </a:p>
          <a:p>
            <a:pPr algn="ctr"/>
            <a:endParaRPr lang="en-US" sz="2400" b="1" dirty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659095" y="4271805"/>
            <a:ext cx="82212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Ouverture sur l’extérieur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smtClean="0"/>
              <a:t>visites</a:t>
            </a:r>
            <a:r>
              <a:rPr lang="fr-FR" dirty="0"/>
              <a:t>, interventions de professionnels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smtClean="0"/>
              <a:t>communiquer </a:t>
            </a:r>
            <a:r>
              <a:rPr lang="fr-FR" dirty="0"/>
              <a:t>à l’extérieur de la classe</a:t>
            </a:r>
          </a:p>
          <a:p>
            <a:endParaRPr lang="fr-FR" dirty="0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EBBFE162-D67A-B941-8E6F-7B410280C2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281" y="1583624"/>
            <a:ext cx="762000" cy="114300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77E5272F-7415-304E-A271-E30E283D21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695" y="2896592"/>
            <a:ext cx="1384300" cy="119380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353DCB42-5A54-E641-AF01-02263F24B4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983" y="4739351"/>
            <a:ext cx="1133723" cy="52862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 rot="16200000">
            <a:off x="10320013" y="3844722"/>
            <a:ext cx="3052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/>
              <a:t>Enseignement optionnel de </a:t>
            </a:r>
            <a:r>
              <a:rPr lang="fr-FR" sz="1400" b="1" dirty="0" smtClean="0"/>
              <a:t>seconde  </a:t>
            </a:r>
          </a:p>
          <a:p>
            <a:pPr algn="ctr"/>
            <a:r>
              <a:rPr lang="fr-FR" sz="1400" dirty="0" smtClean="0"/>
              <a:t>biotechnologies</a:t>
            </a:r>
            <a:endParaRPr lang="fr-FR" sz="14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642" y="340901"/>
            <a:ext cx="8803387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52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19" name="Espace réservé du numéro de diapositive 3">
            <a:extLst>
              <a:ext uri="{FF2B5EF4-FFF2-40B4-BE49-F238E27FC236}">
                <a16:creationId xmlns:a16="http://schemas.microsoft.com/office/drawing/2014/main" id="{F2CF9C5D-4C59-2D48-ADFC-A939084DAF3D}"/>
              </a:ext>
            </a:extLst>
          </p:cNvPr>
          <p:cNvSpPr txBox="1">
            <a:spLocks/>
          </p:cNvSpPr>
          <p:nvPr/>
        </p:nvSpPr>
        <p:spPr>
          <a:xfrm>
            <a:off x="7949281" y="621810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10320013" y="3844722"/>
            <a:ext cx="3052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/>
              <a:t>Enseignement optionnel de </a:t>
            </a:r>
            <a:r>
              <a:rPr lang="fr-FR" sz="1400" b="1" dirty="0" smtClean="0"/>
              <a:t>seconde  </a:t>
            </a:r>
          </a:p>
          <a:p>
            <a:pPr algn="ctr"/>
            <a:r>
              <a:rPr lang="fr-FR" sz="1400" dirty="0" smtClean="0"/>
              <a:t>biotechnologies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490451" y="1550184"/>
            <a:ext cx="4372496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b="1" dirty="0"/>
              <a:t>Découverte des domaines : </a:t>
            </a:r>
            <a:r>
              <a:rPr lang="fr-FR" b="1" dirty="0" err="1"/>
              <a:t>bioArt</a:t>
            </a:r>
            <a:r>
              <a:rPr lang="fr-FR" b="1" dirty="0"/>
              <a:t>, </a:t>
            </a:r>
            <a:r>
              <a:rPr lang="fr-FR" b="1" dirty="0" err="1"/>
              <a:t>bioindustries</a:t>
            </a:r>
            <a:r>
              <a:rPr lang="fr-FR" b="1" dirty="0"/>
              <a:t>, environnement, santé, recherche et génie </a:t>
            </a:r>
            <a:r>
              <a:rPr lang="fr-FR" b="1" dirty="0" smtClean="0"/>
              <a:t>génétique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90451" y="2916730"/>
            <a:ext cx="4372496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b="1" dirty="0"/>
              <a:t>Appropriation de l’environnement du laboratoire, démarche d’analyse des risques, cadre </a:t>
            </a:r>
            <a:r>
              <a:rPr lang="fr-FR" b="1" dirty="0" smtClean="0"/>
              <a:t>règlementaire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90451" y="4212479"/>
            <a:ext cx="4372496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FR" b="1" dirty="0"/>
              <a:t>Identification de ses aptitudes et découverte des </a:t>
            </a:r>
            <a:r>
              <a:rPr lang="fr-FR" b="1" dirty="0" smtClean="0"/>
              <a:t>métiers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90451" y="5427937"/>
            <a:ext cx="4372496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FR" b="1" dirty="0"/>
              <a:t>Développement de compétences sociales : autonomie, posture responsable, réflexion critique, dimension éthique 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867017" y="1411685"/>
            <a:ext cx="437249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Visites d’entreprises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Rencontre avec des professionnels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Mise en œuvre de projets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Publication des travaux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879869" y="3067914"/>
            <a:ext cx="437249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Visites de laboratoires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Études de procédures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876988" y="3935479"/>
            <a:ext cx="4372496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Travail en groupe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Mentorat par un professionnel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Stages d’observation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Repérage des poursuites d’études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876988" y="5340349"/>
            <a:ext cx="4372496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Mise en œuvre expérimentale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Confrontation au réel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Innovation technologiques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Projets d’actualité engageant le citoyen</a:t>
            </a: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253" y="37714"/>
            <a:ext cx="8803387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5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199</Words>
  <Application>Microsoft Office PowerPoint</Application>
  <PresentationFormat>Grand écran</PresentationFormat>
  <Paragraphs>48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Archive</vt:lpstr>
      <vt:lpstr>Arial</vt:lpstr>
      <vt:lpstr>Calibri</vt:lpstr>
      <vt:lpstr>Calibri Light</vt:lpstr>
      <vt:lpstr>Franklin Gothic Medium Cond</vt:lpstr>
      <vt:lpstr>Wingdings</vt:lpstr>
      <vt:lpstr>Thème Office</vt:lpstr>
      <vt:lpstr>Enseignement optionnel de seconde Biotechnologies</vt:lpstr>
      <vt:lpstr>Présentation PowerPoint</vt:lpstr>
      <vt:lpstr>Présentation PowerPoint</vt:lpstr>
      <vt:lpstr>Présentation PowerPoint</vt:lpstr>
    </vt:vector>
  </TitlesOfParts>
  <Company>Académie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Bouteloup</dc:creator>
  <cp:lastModifiedBy>Cecile Molliere</cp:lastModifiedBy>
  <cp:revision>85</cp:revision>
  <dcterms:created xsi:type="dcterms:W3CDTF">2019-01-30T08:43:38Z</dcterms:created>
  <dcterms:modified xsi:type="dcterms:W3CDTF">2019-02-19T15:30:56Z</dcterms:modified>
</cp:coreProperties>
</file>