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CCFF66"/>
    <a:srgbClr val="008080"/>
    <a:srgbClr val="E2F0D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4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01/03/2019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01/03/2019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9497" y="4046007"/>
            <a:ext cx="9144000" cy="1041251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Biochimie-biologie : enseignement de spécialité en STL</a:t>
            </a:r>
          </a:p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Biotechnologies : enseignement spécifique à STL-biotechnologies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05" y="2404181"/>
            <a:ext cx="10205589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6358" y="1649641"/>
            <a:ext cx="9617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4 heures d’enseignement par semaine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Étude des bases </a:t>
            </a:r>
            <a:r>
              <a:rPr lang="fr-FR" dirty="0" err="1"/>
              <a:t>moléculaires</a:t>
            </a:r>
            <a:r>
              <a:rPr lang="fr-FR" dirty="0"/>
              <a:t> des grandes fonctions de nutrition et de reproduction :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pour comprendre les questions de santé humaine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pour contribuer ainsi à la formation du citoyen responsable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pour ouvrir des perspectives de poursuite d’</a:t>
            </a:r>
            <a:r>
              <a:rPr lang="fr-FR" dirty="0" err="1"/>
              <a:t>études</a:t>
            </a:r>
            <a:r>
              <a:rPr lang="fr-FR" dirty="0"/>
              <a:t> dans le domaine de la santé et des sciences du vivant.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6358" y="4359952"/>
            <a:ext cx="10615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Des activités 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technologiques, mises en œuvre de façon expérimentale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mobilisant le numérique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en partenariat avec des professionnels, des intervenants extérieurs ;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en projets interdisciplinaires.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92" y="68878"/>
            <a:ext cx="9595936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6" name="Ellipse 5"/>
          <p:cNvSpPr/>
          <p:nvPr/>
        </p:nvSpPr>
        <p:spPr>
          <a:xfrm>
            <a:off x="3762178" y="2575097"/>
            <a:ext cx="2112144" cy="2123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491013" y="2575095"/>
            <a:ext cx="2184401" cy="2123529"/>
          </a:xfrm>
          <a:prstGeom prst="ellipse">
            <a:avLst/>
          </a:prstGeom>
          <a:solidFill>
            <a:srgbClr val="FFC000">
              <a:alpha val="76000"/>
            </a:srgb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008851" y="3313695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 modules thématiques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794429" y="3313693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 modules transversaux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147799" y="2123922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Relations structures et propriétés des biomolécules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147799" y="3052103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Relations structures et fonctions physiologiques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47799" y="3987641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Milieu intérieur et homéostasie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147799" y="4923179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/>
              <a:t>Information </a:t>
            </a:r>
          </a:p>
          <a:p>
            <a:pPr algn="ctr"/>
            <a:r>
              <a:rPr lang="fr-FR" dirty="0"/>
              <a:t>et communication</a:t>
            </a:r>
          </a:p>
        </p:txBody>
      </p:sp>
      <p:sp>
        <p:nvSpPr>
          <p:cNvPr id="10" name="Flèche droite 9"/>
          <p:cNvSpPr/>
          <p:nvPr/>
        </p:nvSpPr>
        <p:spPr>
          <a:xfrm rot="10800000">
            <a:off x="7770416" y="3359285"/>
            <a:ext cx="329108" cy="6883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88395" y="2163160"/>
            <a:ext cx="3084946" cy="1477328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Mécanismes moléculaires 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et physiologiques 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de la nutrition</a:t>
            </a:r>
          </a:p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3301" y="3758497"/>
            <a:ext cx="3084946" cy="1477328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Mécanismes moléculaires et physiologiques de la reproduction et de la transmission des caractères héréditaires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3313899" y="3313693"/>
            <a:ext cx="400004" cy="68834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33091" y="5080000"/>
            <a:ext cx="374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Combinaison des modules pour construire les enseignements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7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/>
              <a:t>Compétences visées : 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s’approprier des </a:t>
            </a:r>
            <a:r>
              <a:rPr lang="fr-FR" sz="2000" b="1" dirty="0"/>
              <a:t>concepts-clés</a:t>
            </a:r>
            <a:r>
              <a:rPr lang="fr-FR" sz="2000" dirty="0"/>
              <a:t> qui régissent les mécanismes biologiques : de la dimension moléculaire au niveau intégré de physiologique ;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mobiliser ses </a:t>
            </a:r>
            <a:r>
              <a:rPr lang="fr-FR" sz="2000" b="1" dirty="0"/>
              <a:t>connaissances sur la structure et les propriétés des biomolécules ;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maitriser des </a:t>
            </a:r>
            <a:r>
              <a:rPr lang="fr-FR" sz="2000" b="1" dirty="0"/>
              <a:t>organisations anatomiques ;</a:t>
            </a:r>
            <a:endParaRPr lang="fr-FR" sz="2000" dirty="0"/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interpréter avec rigueur les résultats expérimentaux ;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construire des </a:t>
            </a:r>
            <a:r>
              <a:rPr lang="fr-FR" sz="2000" b="1" dirty="0"/>
              <a:t>raisonnements scientifiques rigoureux, argumenter ;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s’interroger</a:t>
            </a:r>
            <a:r>
              <a:rPr lang="fr-FR" sz="2000" dirty="0"/>
              <a:t> sur les enjeux de </a:t>
            </a:r>
            <a:r>
              <a:rPr lang="fr-FR" sz="2000" b="1" dirty="0"/>
              <a:t>santé individuelle et collective </a:t>
            </a:r>
            <a:r>
              <a:rPr lang="fr-FR" sz="2000" dirty="0"/>
              <a:t>et s’ouvrir aux métiers de la santé et de la biologie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développer une </a:t>
            </a:r>
            <a:r>
              <a:rPr lang="fr-FR" sz="2000" b="1" dirty="0"/>
              <a:t>pensée réflexive et critique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5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6358" y="1649641"/>
            <a:ext cx="9617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9 heures d’enseignement par semaine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Une approche concrète au laboratoire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pratique expérimentale                   et mobilisation du numérique 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31573" y="3669658"/>
            <a:ext cx="10615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Pour développer des compétences scientifiques, technologiques, sociales :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développer des capacités de réflexion et de raisonnement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développer des capacités d’analyse et de synthèse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développer l’attitude citoyenne, la responsabilité, l’autonomie.</a:t>
            </a:r>
          </a:p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FA32B9D-F147-3444-883A-0F913F4B18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229" y="2566377"/>
            <a:ext cx="606887" cy="496599"/>
          </a:xfrm>
          <a:prstGeom prst="rect">
            <a:avLst/>
          </a:prstGeom>
          <a:noFill/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78F6FE9-D817-E043-A75F-28BA0F57F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891" y="2503725"/>
            <a:ext cx="701964" cy="62618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6359" y="5403273"/>
            <a:ext cx="649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Se projeter dans des poursuites d’études supérieures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7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6" name="Ellipse 5"/>
          <p:cNvSpPr/>
          <p:nvPr/>
        </p:nvSpPr>
        <p:spPr>
          <a:xfrm>
            <a:off x="3713738" y="3790008"/>
            <a:ext cx="2112144" cy="2123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442573" y="3790006"/>
            <a:ext cx="2184401" cy="2123529"/>
          </a:xfrm>
          <a:prstGeom prst="ellipse">
            <a:avLst/>
          </a:prstGeom>
          <a:solidFill>
            <a:srgbClr val="E2F0D9">
              <a:alpha val="90000"/>
            </a:srgbClr>
          </a:solidFill>
          <a:ln>
            <a:solidFill>
              <a:srgbClr val="A9D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40342" y="4528606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 modules transversaux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745989" y="4528604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8 modules disciplinaires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120882" y="1395772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Observer la diversité du vivant à l’échelle microscopique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112656" y="2990100"/>
            <a:ext cx="3084946" cy="830997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Réaliser un dénombrement de micro-organismes présents dans un produit biologique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20882" y="4473080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Détecter et caractériser les biomolécules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120882" y="5094055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600" dirty="0"/>
              <a:t>Séparer les composants d’un mélange</a:t>
            </a:r>
          </a:p>
        </p:txBody>
      </p:sp>
      <p:sp>
        <p:nvSpPr>
          <p:cNvPr id="10" name="Flèche droite 9"/>
          <p:cNvSpPr/>
          <p:nvPr/>
        </p:nvSpPr>
        <p:spPr>
          <a:xfrm rot="10800000">
            <a:off x="7701148" y="4241155"/>
            <a:ext cx="329108" cy="688344"/>
          </a:xfrm>
          <a:prstGeom prst="rightArrow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76523" y="3248461"/>
            <a:ext cx="3084946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S’initier à la recherche expérimentale et à la démarche de projet en biotechnologies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8534" y="4132832"/>
            <a:ext cx="308494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Prévenir les risques au laboratoire de biotechnologies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3226275" y="4256585"/>
            <a:ext cx="329108" cy="68834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02638" y="5958955"/>
            <a:ext cx="374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Combinaison des modules pour construire les enseignements</a:t>
            </a:r>
          </a:p>
        </p:txBody>
      </p:sp>
      <p:sp>
        <p:nvSpPr>
          <p:cNvPr id="22" name="Ellipse 21"/>
          <p:cNvSpPr/>
          <p:nvPr/>
        </p:nvSpPr>
        <p:spPr>
          <a:xfrm>
            <a:off x="4574696" y="2395953"/>
            <a:ext cx="2112144" cy="2123528"/>
          </a:xfrm>
          <a:prstGeom prst="ellipse">
            <a:avLst/>
          </a:prstGeom>
          <a:solidFill>
            <a:schemeClr val="accent4">
              <a:alpha val="8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775189" y="3171495"/>
            <a:ext cx="178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 thématiques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593727" y="1139053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Bio-industries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627577" y="1127810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Art et culture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593727" y="1532244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Environnement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630768" y="1529151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Santé</a:t>
            </a:r>
          </a:p>
        </p:txBody>
      </p:sp>
      <p:sp>
        <p:nvSpPr>
          <p:cNvPr id="31" name="Flèche droite 30"/>
          <p:cNvSpPr/>
          <p:nvPr/>
        </p:nvSpPr>
        <p:spPr>
          <a:xfrm rot="5400000">
            <a:off x="5447205" y="1792459"/>
            <a:ext cx="329108" cy="68834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9138" y="4769441"/>
            <a:ext cx="308494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Obtenir des résultats de mesure fiables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6523" y="5407590"/>
            <a:ext cx="308494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Utiliser des outils numériques en biotechnologies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8112656" y="2014609"/>
            <a:ext cx="3084946" cy="338554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Cultiver des micro-organismes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8120882" y="2379278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Caractériser pour identifier les micro-organismes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112656" y="5710754"/>
            <a:ext cx="3084946" cy="830997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600" dirty="0"/>
              <a:t>Déterminer la concentration d’une biomolécule dans un produit biologique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8112656" y="3852105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Préparer des solutions utilisables au laboratoire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8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76988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enseignement scientifique et technologique qui vise à : 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développer sa curiosité </a:t>
            </a:r>
            <a:r>
              <a:rPr lang="fr-FR" sz="2000" dirty="0"/>
              <a:t>dans différents domaines scientifiques 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mettre en œuvre en autonomie </a:t>
            </a:r>
            <a:r>
              <a:rPr lang="fr-FR" sz="2000" dirty="0"/>
              <a:t>des activités expérimentales 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acquérir la </a:t>
            </a:r>
            <a:r>
              <a:rPr lang="fr-FR" sz="2000" b="1" dirty="0"/>
              <a:t>rigueur d’une démarche expérimentale </a:t>
            </a:r>
            <a:r>
              <a:rPr lang="fr-FR" sz="2000" dirty="0"/>
              <a:t>par une confrontation au réel 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construire </a:t>
            </a:r>
            <a:r>
              <a:rPr lang="fr-FR" sz="2000" b="1" dirty="0"/>
              <a:t>un raisonnement scientifique </a:t>
            </a:r>
            <a:r>
              <a:rPr lang="fr-FR" sz="2000" dirty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s’approprier la </a:t>
            </a:r>
            <a:r>
              <a:rPr lang="fr-FR" sz="2000" b="1" dirty="0"/>
              <a:t>démarche d’analyse </a:t>
            </a:r>
            <a:r>
              <a:rPr lang="fr-FR" sz="2000" dirty="0"/>
              <a:t>par l’approche expérimentale 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développer une </a:t>
            </a:r>
            <a:r>
              <a:rPr lang="fr-FR" sz="2000" b="1" dirty="0"/>
              <a:t>pensée réflexive et critique </a:t>
            </a:r>
            <a:r>
              <a:rPr lang="fr-FR" sz="2000" dirty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formuler une </a:t>
            </a:r>
            <a:r>
              <a:rPr lang="fr-FR" sz="2000" b="1" dirty="0"/>
              <a:t>argumentation</a:t>
            </a:r>
            <a:r>
              <a:rPr lang="fr-FR" sz="2000" dirty="0"/>
              <a:t> rigoureuse et structurée 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s’investir dans un projet </a:t>
            </a:r>
            <a:r>
              <a:rPr lang="fr-FR" sz="2000" dirty="0"/>
              <a:t>et prendre des initiatives 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acquérir une </a:t>
            </a:r>
            <a:r>
              <a:rPr lang="fr-FR" sz="2000" b="1" dirty="0"/>
              <a:t>pratique solide du laboratoire</a:t>
            </a:r>
            <a:r>
              <a:rPr lang="fr-FR" sz="2000" dirty="0"/>
              <a:t>. 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84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631</Words>
  <Application>Microsoft Macintosh PowerPoint</Application>
  <PresentationFormat>Grand écran</PresentationFormat>
  <Paragraphs>96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Géraldine Carayol</cp:lastModifiedBy>
  <cp:revision>88</cp:revision>
  <dcterms:created xsi:type="dcterms:W3CDTF">2019-01-30T08:43:38Z</dcterms:created>
  <dcterms:modified xsi:type="dcterms:W3CDTF">2019-03-01T07:26:54Z</dcterms:modified>
</cp:coreProperties>
</file>