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83" r:id="rId2"/>
    <p:sldId id="264" r:id="rId3"/>
    <p:sldId id="266" r:id="rId4"/>
    <p:sldId id="267" r:id="rId5"/>
    <p:sldId id="271" r:id="rId6"/>
    <p:sldId id="272" r:id="rId7"/>
    <p:sldId id="279" r:id="rId8"/>
    <p:sldId id="269" r:id="rId9"/>
    <p:sldId id="275" r:id="rId10"/>
    <p:sldId id="274" r:id="rId11"/>
    <p:sldId id="276" r:id="rId12"/>
    <p:sldId id="281"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CE4D6"/>
    <a:srgbClr val="DDEBF7"/>
    <a:srgbClr val="CCFFCC"/>
    <a:srgbClr val="06274C"/>
    <a:srgbClr val="FFF2CC"/>
    <a:srgbClr val="1D4999"/>
    <a:srgbClr val="FFCB37"/>
    <a:srgbClr val="E6E6E6"/>
    <a:srgbClr val="FFCF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1713" autoAdjust="0"/>
  </p:normalViewPr>
  <p:slideViewPr>
    <p:cSldViewPr snapToGrid="0">
      <p:cViewPr varScale="1">
        <p:scale>
          <a:sx n="53" d="100"/>
          <a:sy n="53" d="100"/>
        </p:scale>
        <p:origin x="710" y="58"/>
      </p:cViewPr>
      <p:guideLst/>
    </p:cSldViewPr>
  </p:slideViewPr>
  <p:notesTextViewPr>
    <p:cViewPr>
      <p:scale>
        <a:sx n="150" d="100"/>
        <a:sy n="150" d="100"/>
      </p:scale>
      <p:origin x="0" y="0"/>
    </p:cViewPr>
  </p:notesTextViewPr>
  <p:notesViewPr>
    <p:cSldViewPr snapToGrid="0">
      <p:cViewPr varScale="1">
        <p:scale>
          <a:sx n="39" d="100"/>
          <a:sy n="39" d="100"/>
        </p:scale>
        <p:origin x="1752"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43E262-B5D4-4087-B8F0-48242004AEFD}" type="doc">
      <dgm:prSet loTypeId="urn:microsoft.com/office/officeart/2005/8/layout/cycle6" loCatId="cycle" qsTypeId="urn:microsoft.com/office/officeart/2005/8/quickstyle/simple3" qsCatId="simple" csTypeId="urn:microsoft.com/office/officeart/2005/8/colors/colorful4" csCatId="colorful" phldr="1"/>
      <dgm:spPr/>
      <dgm:t>
        <a:bodyPr/>
        <a:lstStyle/>
        <a:p>
          <a:endParaRPr lang="fr-FR"/>
        </a:p>
      </dgm:t>
    </dgm:pt>
    <dgm:pt modelId="{15AB63F8-EE67-40DE-807A-07A1D70EE08C}">
      <dgm:prSet phldrT="[Texte]" custT="1"/>
      <dgm:spPr/>
      <dgm:t>
        <a:bodyPr/>
        <a:lstStyle/>
        <a:p>
          <a:r>
            <a:rPr lang="fr-FR" sz="2000" b="0" dirty="0">
              <a:solidFill>
                <a:srgbClr val="203864"/>
              </a:solidFill>
            </a:rPr>
            <a:t>IGESR</a:t>
          </a:r>
        </a:p>
      </dgm:t>
    </dgm:pt>
    <dgm:pt modelId="{DFA8352B-0AC3-4821-B90E-21CFECC6BB90}" type="parTrans" cxnId="{DB31E411-AE42-4C83-9DE8-4C616AFE2515}">
      <dgm:prSet/>
      <dgm:spPr/>
      <dgm:t>
        <a:bodyPr/>
        <a:lstStyle/>
        <a:p>
          <a:endParaRPr lang="fr-FR"/>
        </a:p>
      </dgm:t>
    </dgm:pt>
    <dgm:pt modelId="{BCBB8047-1FCD-421D-95A6-FC1A70605FFD}" type="sibTrans" cxnId="{DB31E411-AE42-4C83-9DE8-4C616AFE2515}">
      <dgm:prSet/>
      <dgm:spPr/>
      <dgm:t>
        <a:bodyPr/>
        <a:lstStyle/>
        <a:p>
          <a:endParaRPr lang="fr-FR"/>
        </a:p>
      </dgm:t>
    </dgm:pt>
    <dgm:pt modelId="{08D29B0C-941E-40BF-86E8-A57067A293E3}">
      <dgm:prSet phldrT="[Texte]" custT="1"/>
      <dgm:spPr/>
      <dgm:t>
        <a:bodyPr/>
        <a:lstStyle/>
        <a:p>
          <a:r>
            <a:rPr lang="fr-FR" sz="2000" b="0" dirty="0">
              <a:solidFill>
                <a:srgbClr val="2C436D"/>
              </a:solidFill>
            </a:rPr>
            <a:t>IA-IPR</a:t>
          </a:r>
          <a:endParaRPr lang="fr-FR" sz="1600" b="0" dirty="0">
            <a:solidFill>
              <a:srgbClr val="2C436D"/>
            </a:solidFill>
          </a:endParaRPr>
        </a:p>
      </dgm:t>
    </dgm:pt>
    <dgm:pt modelId="{45CB1412-92E5-4D67-9376-2FE856A77E86}" type="parTrans" cxnId="{1A8C3EE7-9B04-48BC-90BD-E1BA0B39D762}">
      <dgm:prSet/>
      <dgm:spPr/>
      <dgm:t>
        <a:bodyPr/>
        <a:lstStyle/>
        <a:p>
          <a:endParaRPr lang="fr-FR"/>
        </a:p>
      </dgm:t>
    </dgm:pt>
    <dgm:pt modelId="{E75D42EF-49C3-46EC-B38F-32A0CC9DAC01}" type="sibTrans" cxnId="{1A8C3EE7-9B04-48BC-90BD-E1BA0B39D762}">
      <dgm:prSet/>
      <dgm:spPr/>
      <dgm:t>
        <a:bodyPr/>
        <a:lstStyle/>
        <a:p>
          <a:endParaRPr lang="fr-FR"/>
        </a:p>
      </dgm:t>
    </dgm:pt>
    <dgm:pt modelId="{3F0AED72-60AD-49A7-923B-1B539E47A85F}">
      <dgm:prSet phldrT="[Texte]" custT="1"/>
      <dgm:spPr/>
      <dgm:t>
        <a:bodyPr/>
        <a:lstStyle/>
        <a:p>
          <a:r>
            <a:rPr lang="fr-FR" sz="1800" b="0" dirty="0">
              <a:solidFill>
                <a:srgbClr val="203864"/>
              </a:solidFill>
            </a:rPr>
            <a:t>Enseignants experts</a:t>
          </a:r>
        </a:p>
      </dgm:t>
    </dgm:pt>
    <dgm:pt modelId="{21F92638-A281-49A0-B243-2E7EE5FFA31A}" type="parTrans" cxnId="{CEA5CA44-C4D9-4132-BD6B-7EB78A8AF015}">
      <dgm:prSet/>
      <dgm:spPr/>
      <dgm:t>
        <a:bodyPr/>
        <a:lstStyle/>
        <a:p>
          <a:endParaRPr lang="fr-FR"/>
        </a:p>
      </dgm:t>
    </dgm:pt>
    <dgm:pt modelId="{A200686B-FCB1-4DAA-869E-206723A5ACF5}" type="sibTrans" cxnId="{CEA5CA44-C4D9-4132-BD6B-7EB78A8AF015}">
      <dgm:prSet/>
      <dgm:spPr/>
      <dgm:t>
        <a:bodyPr/>
        <a:lstStyle/>
        <a:p>
          <a:endParaRPr lang="fr-FR"/>
        </a:p>
      </dgm:t>
    </dgm:pt>
    <dgm:pt modelId="{BF58C8E6-FCCF-40C9-AE05-D723465256DB}">
      <dgm:prSet phldrT="[Texte]" custT="1"/>
      <dgm:spPr/>
      <dgm:t>
        <a:bodyPr/>
        <a:lstStyle/>
        <a:p>
          <a:r>
            <a:rPr lang="fr-FR" sz="1800" b="0" dirty="0" smtClean="0">
              <a:solidFill>
                <a:srgbClr val="203864"/>
              </a:solidFill>
            </a:rPr>
            <a:t>Laboratoires de recherche</a:t>
          </a:r>
          <a:endParaRPr lang="fr-FR" sz="1800" b="0" dirty="0">
            <a:solidFill>
              <a:srgbClr val="203864"/>
            </a:solidFill>
          </a:endParaRPr>
        </a:p>
      </dgm:t>
    </dgm:pt>
    <dgm:pt modelId="{79FAB427-FEE4-4D63-878A-75153B8AC5AD}" type="parTrans" cxnId="{69F09437-3787-4338-9931-76DAE3AAB146}">
      <dgm:prSet/>
      <dgm:spPr/>
      <dgm:t>
        <a:bodyPr/>
        <a:lstStyle/>
        <a:p>
          <a:endParaRPr lang="fr-FR"/>
        </a:p>
      </dgm:t>
    </dgm:pt>
    <dgm:pt modelId="{CE2FCD5F-3165-4C11-8F97-810BC29F29B8}" type="sibTrans" cxnId="{69F09437-3787-4338-9931-76DAE3AAB146}">
      <dgm:prSet/>
      <dgm:spPr/>
      <dgm:t>
        <a:bodyPr/>
        <a:lstStyle/>
        <a:p>
          <a:endParaRPr lang="fr-FR"/>
        </a:p>
      </dgm:t>
    </dgm:pt>
    <dgm:pt modelId="{B0162809-46DB-4B9A-9F6A-2579FB8980A8}">
      <dgm:prSet phldrT="[Texte]" custT="1"/>
      <dgm:spPr/>
      <dgm:t>
        <a:bodyPr/>
        <a:lstStyle/>
        <a:p>
          <a:r>
            <a:rPr lang="fr-FR" sz="1800" b="0" dirty="0" smtClean="0">
              <a:solidFill>
                <a:srgbClr val="203864"/>
              </a:solidFill>
            </a:rPr>
            <a:t>Industries de bioproduction</a:t>
          </a:r>
          <a:endParaRPr lang="fr-FR" sz="1800" b="0" dirty="0">
            <a:solidFill>
              <a:srgbClr val="203864"/>
            </a:solidFill>
          </a:endParaRPr>
        </a:p>
      </dgm:t>
    </dgm:pt>
    <dgm:pt modelId="{842C51CC-7D33-4DF3-B7AE-DFBACAA01E52}" type="parTrans" cxnId="{D8BB6ECD-EDE6-4F14-9F35-D1F79BE0DE49}">
      <dgm:prSet/>
      <dgm:spPr/>
      <dgm:t>
        <a:bodyPr/>
        <a:lstStyle/>
        <a:p>
          <a:endParaRPr lang="fr-FR"/>
        </a:p>
      </dgm:t>
    </dgm:pt>
    <dgm:pt modelId="{2D3CA930-F5EB-4E68-9D7F-BBF6063EC2F2}" type="sibTrans" cxnId="{D8BB6ECD-EDE6-4F14-9F35-D1F79BE0DE49}">
      <dgm:prSet/>
      <dgm:spPr/>
      <dgm:t>
        <a:bodyPr/>
        <a:lstStyle/>
        <a:p>
          <a:endParaRPr lang="fr-FR"/>
        </a:p>
      </dgm:t>
    </dgm:pt>
    <dgm:pt modelId="{1FFD7840-E1B7-4501-BA0E-F6EDD4E88889}" type="pres">
      <dgm:prSet presAssocID="{2C43E262-B5D4-4087-B8F0-48242004AEFD}" presName="cycle" presStyleCnt="0">
        <dgm:presLayoutVars>
          <dgm:dir/>
          <dgm:resizeHandles val="exact"/>
        </dgm:presLayoutVars>
      </dgm:prSet>
      <dgm:spPr/>
      <dgm:t>
        <a:bodyPr/>
        <a:lstStyle/>
        <a:p>
          <a:endParaRPr lang="fr-FR"/>
        </a:p>
      </dgm:t>
    </dgm:pt>
    <dgm:pt modelId="{F01978FD-CF8E-4B04-BC86-0078A4D68507}" type="pres">
      <dgm:prSet presAssocID="{15AB63F8-EE67-40DE-807A-07A1D70EE08C}" presName="node" presStyleLbl="node1" presStyleIdx="0" presStyleCnt="5" custScaleX="93877" custScaleY="81814">
        <dgm:presLayoutVars>
          <dgm:bulletEnabled val="1"/>
        </dgm:presLayoutVars>
      </dgm:prSet>
      <dgm:spPr/>
      <dgm:t>
        <a:bodyPr/>
        <a:lstStyle/>
        <a:p>
          <a:endParaRPr lang="fr-FR"/>
        </a:p>
      </dgm:t>
    </dgm:pt>
    <dgm:pt modelId="{5FD8E725-A22C-4186-A03C-D5CE728B10F3}" type="pres">
      <dgm:prSet presAssocID="{15AB63F8-EE67-40DE-807A-07A1D70EE08C}" presName="spNode" presStyleCnt="0"/>
      <dgm:spPr/>
    </dgm:pt>
    <dgm:pt modelId="{0DE14879-038B-4F64-A21F-82BA7A9C88B1}" type="pres">
      <dgm:prSet presAssocID="{BCBB8047-1FCD-421D-95A6-FC1A70605FFD}" presName="sibTrans" presStyleLbl="sibTrans1D1" presStyleIdx="0" presStyleCnt="5"/>
      <dgm:spPr/>
      <dgm:t>
        <a:bodyPr/>
        <a:lstStyle/>
        <a:p>
          <a:endParaRPr lang="fr-FR"/>
        </a:p>
      </dgm:t>
    </dgm:pt>
    <dgm:pt modelId="{66ECFA24-9F9B-4097-A712-1A4FECB833D9}" type="pres">
      <dgm:prSet presAssocID="{08D29B0C-941E-40BF-86E8-A57067A293E3}" presName="node" presStyleLbl="node1" presStyleIdx="1" presStyleCnt="5" custScaleX="82676">
        <dgm:presLayoutVars>
          <dgm:bulletEnabled val="1"/>
        </dgm:presLayoutVars>
      </dgm:prSet>
      <dgm:spPr/>
      <dgm:t>
        <a:bodyPr/>
        <a:lstStyle/>
        <a:p>
          <a:endParaRPr lang="fr-FR"/>
        </a:p>
      </dgm:t>
    </dgm:pt>
    <dgm:pt modelId="{1857FF9C-370D-4736-8F9E-A8183FB580B3}" type="pres">
      <dgm:prSet presAssocID="{08D29B0C-941E-40BF-86E8-A57067A293E3}" presName="spNode" presStyleCnt="0"/>
      <dgm:spPr/>
    </dgm:pt>
    <dgm:pt modelId="{781260C1-ACD0-414C-8753-BF0B4AD97744}" type="pres">
      <dgm:prSet presAssocID="{E75D42EF-49C3-46EC-B38F-32A0CC9DAC01}" presName="sibTrans" presStyleLbl="sibTrans1D1" presStyleIdx="1" presStyleCnt="5"/>
      <dgm:spPr/>
      <dgm:t>
        <a:bodyPr/>
        <a:lstStyle/>
        <a:p>
          <a:endParaRPr lang="fr-FR"/>
        </a:p>
      </dgm:t>
    </dgm:pt>
    <dgm:pt modelId="{BCCDB1FA-2487-4290-AF6D-0AA7411F40EB}" type="pres">
      <dgm:prSet presAssocID="{3F0AED72-60AD-49A7-923B-1B539E47A85F}" presName="node" presStyleLbl="node1" presStyleIdx="2" presStyleCnt="5" custScaleX="125890" custScaleY="93305">
        <dgm:presLayoutVars>
          <dgm:bulletEnabled val="1"/>
        </dgm:presLayoutVars>
      </dgm:prSet>
      <dgm:spPr/>
      <dgm:t>
        <a:bodyPr/>
        <a:lstStyle/>
        <a:p>
          <a:endParaRPr lang="fr-FR"/>
        </a:p>
      </dgm:t>
    </dgm:pt>
    <dgm:pt modelId="{1BC373D7-EB9F-4140-879F-B827ACB888DF}" type="pres">
      <dgm:prSet presAssocID="{3F0AED72-60AD-49A7-923B-1B539E47A85F}" presName="spNode" presStyleCnt="0"/>
      <dgm:spPr/>
    </dgm:pt>
    <dgm:pt modelId="{A7F97AE8-2A57-4873-A9A5-E3B0BDA98819}" type="pres">
      <dgm:prSet presAssocID="{A200686B-FCB1-4DAA-869E-206723A5ACF5}" presName="sibTrans" presStyleLbl="sibTrans1D1" presStyleIdx="2" presStyleCnt="5"/>
      <dgm:spPr/>
      <dgm:t>
        <a:bodyPr/>
        <a:lstStyle/>
        <a:p>
          <a:endParaRPr lang="fr-FR"/>
        </a:p>
      </dgm:t>
    </dgm:pt>
    <dgm:pt modelId="{F17BE2AA-CB2D-44BE-9193-59EC1F8405A1}" type="pres">
      <dgm:prSet presAssocID="{BF58C8E6-FCCF-40C9-AE05-D723465256DB}" presName="node" presStyleLbl="node1" presStyleIdx="3" presStyleCnt="5" custScaleX="146067" custScaleY="108124" custRadScaleRad="94160" custRadScaleInc="74495">
        <dgm:presLayoutVars>
          <dgm:bulletEnabled val="1"/>
        </dgm:presLayoutVars>
      </dgm:prSet>
      <dgm:spPr/>
      <dgm:t>
        <a:bodyPr/>
        <a:lstStyle/>
        <a:p>
          <a:endParaRPr lang="fr-FR"/>
        </a:p>
      </dgm:t>
    </dgm:pt>
    <dgm:pt modelId="{FB1C5765-6544-4295-9791-8293515BAE17}" type="pres">
      <dgm:prSet presAssocID="{BF58C8E6-FCCF-40C9-AE05-D723465256DB}" presName="spNode" presStyleCnt="0"/>
      <dgm:spPr/>
    </dgm:pt>
    <dgm:pt modelId="{EEB14843-FA86-4F9C-B09C-4B9779243111}" type="pres">
      <dgm:prSet presAssocID="{CE2FCD5F-3165-4C11-8F97-810BC29F29B8}" presName="sibTrans" presStyleLbl="sibTrans1D1" presStyleIdx="3" presStyleCnt="5"/>
      <dgm:spPr/>
      <dgm:t>
        <a:bodyPr/>
        <a:lstStyle/>
        <a:p>
          <a:endParaRPr lang="fr-FR"/>
        </a:p>
      </dgm:t>
    </dgm:pt>
    <dgm:pt modelId="{DD2F97E3-F094-4260-8181-D53AFCF4A8B4}" type="pres">
      <dgm:prSet presAssocID="{B0162809-46DB-4B9A-9F6A-2579FB8980A8}" presName="node" presStyleLbl="node1" presStyleIdx="4" presStyleCnt="5" custScaleX="150496" custScaleY="94418" custRadScaleRad="99501" custRadScaleInc="38548">
        <dgm:presLayoutVars>
          <dgm:bulletEnabled val="1"/>
        </dgm:presLayoutVars>
      </dgm:prSet>
      <dgm:spPr/>
      <dgm:t>
        <a:bodyPr/>
        <a:lstStyle/>
        <a:p>
          <a:endParaRPr lang="fr-FR"/>
        </a:p>
      </dgm:t>
    </dgm:pt>
    <dgm:pt modelId="{23009493-5158-4A9D-8892-C18E2F4AADAC}" type="pres">
      <dgm:prSet presAssocID="{B0162809-46DB-4B9A-9F6A-2579FB8980A8}" presName="spNode" presStyleCnt="0"/>
      <dgm:spPr/>
    </dgm:pt>
    <dgm:pt modelId="{61021B13-4646-4D94-B1F4-D22E401490FB}" type="pres">
      <dgm:prSet presAssocID="{2D3CA930-F5EB-4E68-9D7F-BBF6063EC2F2}" presName="sibTrans" presStyleLbl="sibTrans1D1" presStyleIdx="4" presStyleCnt="5"/>
      <dgm:spPr/>
      <dgm:t>
        <a:bodyPr/>
        <a:lstStyle/>
        <a:p>
          <a:endParaRPr lang="fr-FR"/>
        </a:p>
      </dgm:t>
    </dgm:pt>
  </dgm:ptLst>
  <dgm:cxnLst>
    <dgm:cxn modelId="{9003EF47-DFAE-4F47-86D0-4FD5332E2970}" type="presOf" srcId="{BCBB8047-1FCD-421D-95A6-FC1A70605FFD}" destId="{0DE14879-038B-4F64-A21F-82BA7A9C88B1}" srcOrd="0" destOrd="0" presId="urn:microsoft.com/office/officeart/2005/8/layout/cycle6"/>
    <dgm:cxn modelId="{69F09437-3787-4338-9931-76DAE3AAB146}" srcId="{2C43E262-B5D4-4087-B8F0-48242004AEFD}" destId="{BF58C8E6-FCCF-40C9-AE05-D723465256DB}" srcOrd="3" destOrd="0" parTransId="{79FAB427-FEE4-4D63-878A-75153B8AC5AD}" sibTransId="{CE2FCD5F-3165-4C11-8F97-810BC29F29B8}"/>
    <dgm:cxn modelId="{CEA5CA44-C4D9-4132-BD6B-7EB78A8AF015}" srcId="{2C43E262-B5D4-4087-B8F0-48242004AEFD}" destId="{3F0AED72-60AD-49A7-923B-1B539E47A85F}" srcOrd="2" destOrd="0" parTransId="{21F92638-A281-49A0-B243-2E7EE5FFA31A}" sibTransId="{A200686B-FCB1-4DAA-869E-206723A5ACF5}"/>
    <dgm:cxn modelId="{7EE5D767-66C7-4969-962A-E76CCC19F5CD}" type="presOf" srcId="{BF58C8E6-FCCF-40C9-AE05-D723465256DB}" destId="{F17BE2AA-CB2D-44BE-9193-59EC1F8405A1}" srcOrd="0" destOrd="0" presId="urn:microsoft.com/office/officeart/2005/8/layout/cycle6"/>
    <dgm:cxn modelId="{9505B47E-EF24-4FD9-AF03-CDF04BFCF2A8}" type="presOf" srcId="{15AB63F8-EE67-40DE-807A-07A1D70EE08C}" destId="{F01978FD-CF8E-4B04-BC86-0078A4D68507}" srcOrd="0" destOrd="0" presId="urn:microsoft.com/office/officeart/2005/8/layout/cycle6"/>
    <dgm:cxn modelId="{FAC30C8F-3D08-4D0D-A29A-2B9B9B566DBA}" type="presOf" srcId="{A200686B-FCB1-4DAA-869E-206723A5ACF5}" destId="{A7F97AE8-2A57-4873-A9A5-E3B0BDA98819}" srcOrd="0" destOrd="0" presId="urn:microsoft.com/office/officeart/2005/8/layout/cycle6"/>
    <dgm:cxn modelId="{BA4CFD4C-EE75-43EC-B942-905896104BE1}" type="presOf" srcId="{3F0AED72-60AD-49A7-923B-1B539E47A85F}" destId="{BCCDB1FA-2487-4290-AF6D-0AA7411F40EB}" srcOrd="0" destOrd="0" presId="urn:microsoft.com/office/officeart/2005/8/layout/cycle6"/>
    <dgm:cxn modelId="{DB31E411-AE42-4C83-9DE8-4C616AFE2515}" srcId="{2C43E262-B5D4-4087-B8F0-48242004AEFD}" destId="{15AB63F8-EE67-40DE-807A-07A1D70EE08C}" srcOrd="0" destOrd="0" parTransId="{DFA8352B-0AC3-4821-B90E-21CFECC6BB90}" sibTransId="{BCBB8047-1FCD-421D-95A6-FC1A70605FFD}"/>
    <dgm:cxn modelId="{89A3786E-33BE-4E06-BF28-6F657C4FF4BA}" type="presOf" srcId="{CE2FCD5F-3165-4C11-8F97-810BC29F29B8}" destId="{EEB14843-FA86-4F9C-B09C-4B9779243111}" srcOrd="0" destOrd="0" presId="urn:microsoft.com/office/officeart/2005/8/layout/cycle6"/>
    <dgm:cxn modelId="{1A8C3EE7-9B04-48BC-90BD-E1BA0B39D762}" srcId="{2C43E262-B5D4-4087-B8F0-48242004AEFD}" destId="{08D29B0C-941E-40BF-86E8-A57067A293E3}" srcOrd="1" destOrd="0" parTransId="{45CB1412-92E5-4D67-9376-2FE856A77E86}" sibTransId="{E75D42EF-49C3-46EC-B38F-32A0CC9DAC01}"/>
    <dgm:cxn modelId="{8ABEF2AB-6878-4849-B87A-91D8DAB85E53}" type="presOf" srcId="{E75D42EF-49C3-46EC-B38F-32A0CC9DAC01}" destId="{781260C1-ACD0-414C-8753-BF0B4AD97744}" srcOrd="0" destOrd="0" presId="urn:microsoft.com/office/officeart/2005/8/layout/cycle6"/>
    <dgm:cxn modelId="{74207E89-50C5-41BA-BF39-E73E4881C6EC}" type="presOf" srcId="{2C43E262-B5D4-4087-B8F0-48242004AEFD}" destId="{1FFD7840-E1B7-4501-BA0E-F6EDD4E88889}" srcOrd="0" destOrd="0" presId="urn:microsoft.com/office/officeart/2005/8/layout/cycle6"/>
    <dgm:cxn modelId="{EA13026F-24FA-4809-95D7-C54E4B4794EC}" type="presOf" srcId="{B0162809-46DB-4B9A-9F6A-2579FB8980A8}" destId="{DD2F97E3-F094-4260-8181-D53AFCF4A8B4}" srcOrd="0" destOrd="0" presId="urn:microsoft.com/office/officeart/2005/8/layout/cycle6"/>
    <dgm:cxn modelId="{8C68736C-B51E-4069-9BFC-3262ED97EF80}" type="presOf" srcId="{08D29B0C-941E-40BF-86E8-A57067A293E3}" destId="{66ECFA24-9F9B-4097-A712-1A4FECB833D9}" srcOrd="0" destOrd="0" presId="urn:microsoft.com/office/officeart/2005/8/layout/cycle6"/>
    <dgm:cxn modelId="{D8BB6ECD-EDE6-4F14-9F35-D1F79BE0DE49}" srcId="{2C43E262-B5D4-4087-B8F0-48242004AEFD}" destId="{B0162809-46DB-4B9A-9F6A-2579FB8980A8}" srcOrd="4" destOrd="0" parTransId="{842C51CC-7D33-4DF3-B7AE-DFBACAA01E52}" sibTransId="{2D3CA930-F5EB-4E68-9D7F-BBF6063EC2F2}"/>
    <dgm:cxn modelId="{2A1723B6-3AAE-462D-A57D-3F7D5547CA6D}" type="presOf" srcId="{2D3CA930-F5EB-4E68-9D7F-BBF6063EC2F2}" destId="{61021B13-4646-4D94-B1F4-D22E401490FB}" srcOrd="0" destOrd="0" presId="urn:microsoft.com/office/officeart/2005/8/layout/cycle6"/>
    <dgm:cxn modelId="{63F6F1EB-6994-4C97-BBEA-01A859665F85}" type="presParOf" srcId="{1FFD7840-E1B7-4501-BA0E-F6EDD4E88889}" destId="{F01978FD-CF8E-4B04-BC86-0078A4D68507}" srcOrd="0" destOrd="0" presId="urn:microsoft.com/office/officeart/2005/8/layout/cycle6"/>
    <dgm:cxn modelId="{8B310373-7D77-4524-B81F-B3535635E8FA}" type="presParOf" srcId="{1FFD7840-E1B7-4501-BA0E-F6EDD4E88889}" destId="{5FD8E725-A22C-4186-A03C-D5CE728B10F3}" srcOrd="1" destOrd="0" presId="urn:microsoft.com/office/officeart/2005/8/layout/cycle6"/>
    <dgm:cxn modelId="{D5C831EE-AEE5-4A33-9FE9-84FC9D11A98F}" type="presParOf" srcId="{1FFD7840-E1B7-4501-BA0E-F6EDD4E88889}" destId="{0DE14879-038B-4F64-A21F-82BA7A9C88B1}" srcOrd="2" destOrd="0" presId="urn:microsoft.com/office/officeart/2005/8/layout/cycle6"/>
    <dgm:cxn modelId="{B36E1AD7-2574-456C-A7E1-CB250CD56699}" type="presParOf" srcId="{1FFD7840-E1B7-4501-BA0E-F6EDD4E88889}" destId="{66ECFA24-9F9B-4097-A712-1A4FECB833D9}" srcOrd="3" destOrd="0" presId="urn:microsoft.com/office/officeart/2005/8/layout/cycle6"/>
    <dgm:cxn modelId="{F938B281-32B0-4F98-BE3E-A8C16ECF50DE}" type="presParOf" srcId="{1FFD7840-E1B7-4501-BA0E-F6EDD4E88889}" destId="{1857FF9C-370D-4736-8F9E-A8183FB580B3}" srcOrd="4" destOrd="0" presId="urn:microsoft.com/office/officeart/2005/8/layout/cycle6"/>
    <dgm:cxn modelId="{33C6703D-58DE-4D71-A11A-1088069F2C60}" type="presParOf" srcId="{1FFD7840-E1B7-4501-BA0E-F6EDD4E88889}" destId="{781260C1-ACD0-414C-8753-BF0B4AD97744}" srcOrd="5" destOrd="0" presId="urn:microsoft.com/office/officeart/2005/8/layout/cycle6"/>
    <dgm:cxn modelId="{A72D7215-CF69-430B-BD34-0AE5412054D7}" type="presParOf" srcId="{1FFD7840-E1B7-4501-BA0E-F6EDD4E88889}" destId="{BCCDB1FA-2487-4290-AF6D-0AA7411F40EB}" srcOrd="6" destOrd="0" presId="urn:microsoft.com/office/officeart/2005/8/layout/cycle6"/>
    <dgm:cxn modelId="{A0048F5F-9EAA-441E-8509-76A3302F9545}" type="presParOf" srcId="{1FFD7840-E1B7-4501-BA0E-F6EDD4E88889}" destId="{1BC373D7-EB9F-4140-879F-B827ACB888DF}" srcOrd="7" destOrd="0" presId="urn:microsoft.com/office/officeart/2005/8/layout/cycle6"/>
    <dgm:cxn modelId="{ABDCA35D-B1E7-4BF6-9442-2F187F074465}" type="presParOf" srcId="{1FFD7840-E1B7-4501-BA0E-F6EDD4E88889}" destId="{A7F97AE8-2A57-4873-A9A5-E3B0BDA98819}" srcOrd="8" destOrd="0" presId="urn:microsoft.com/office/officeart/2005/8/layout/cycle6"/>
    <dgm:cxn modelId="{BB40A8F8-537C-4E4B-BC3D-40F5E8CC9C57}" type="presParOf" srcId="{1FFD7840-E1B7-4501-BA0E-F6EDD4E88889}" destId="{F17BE2AA-CB2D-44BE-9193-59EC1F8405A1}" srcOrd="9" destOrd="0" presId="urn:microsoft.com/office/officeart/2005/8/layout/cycle6"/>
    <dgm:cxn modelId="{73422DD3-5175-4ED3-8C3E-69D446F37247}" type="presParOf" srcId="{1FFD7840-E1B7-4501-BA0E-F6EDD4E88889}" destId="{FB1C5765-6544-4295-9791-8293515BAE17}" srcOrd="10" destOrd="0" presId="urn:microsoft.com/office/officeart/2005/8/layout/cycle6"/>
    <dgm:cxn modelId="{658817A3-7C26-4950-ABC1-BA307E25090C}" type="presParOf" srcId="{1FFD7840-E1B7-4501-BA0E-F6EDD4E88889}" destId="{EEB14843-FA86-4F9C-B09C-4B9779243111}" srcOrd="11" destOrd="0" presId="urn:microsoft.com/office/officeart/2005/8/layout/cycle6"/>
    <dgm:cxn modelId="{B0F31AE6-E05C-41CE-9C74-106477A50150}" type="presParOf" srcId="{1FFD7840-E1B7-4501-BA0E-F6EDD4E88889}" destId="{DD2F97E3-F094-4260-8181-D53AFCF4A8B4}" srcOrd="12" destOrd="0" presId="urn:microsoft.com/office/officeart/2005/8/layout/cycle6"/>
    <dgm:cxn modelId="{A7D39F0C-EA63-4098-9E2F-CA2DDC8DF129}" type="presParOf" srcId="{1FFD7840-E1B7-4501-BA0E-F6EDD4E88889}" destId="{23009493-5158-4A9D-8892-C18E2F4AADAC}" srcOrd="13" destOrd="0" presId="urn:microsoft.com/office/officeart/2005/8/layout/cycle6"/>
    <dgm:cxn modelId="{43B43A3B-2532-439A-B6A9-D161372714A8}" type="presParOf" srcId="{1FFD7840-E1B7-4501-BA0E-F6EDD4E88889}" destId="{61021B13-4646-4D94-B1F4-D22E401490FB}"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978FD-CF8E-4B04-BC86-0078A4D68507}">
      <dsp:nvSpPr>
        <dsp:cNvPr id="0" name=""/>
        <dsp:cNvSpPr/>
      </dsp:nvSpPr>
      <dsp:spPr>
        <a:xfrm>
          <a:off x="1841343" y="34205"/>
          <a:ext cx="1033114" cy="585235"/>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0" kern="1200" dirty="0">
              <a:solidFill>
                <a:srgbClr val="203864"/>
              </a:solidFill>
            </a:rPr>
            <a:t>IGESR</a:t>
          </a:r>
        </a:p>
      </dsp:txBody>
      <dsp:txXfrm>
        <a:off x="1869912" y="62774"/>
        <a:ext cx="975976" cy="528097"/>
      </dsp:txXfrm>
    </dsp:sp>
    <dsp:sp modelId="{0DE14879-038B-4F64-A21F-82BA7A9C88B1}">
      <dsp:nvSpPr>
        <dsp:cNvPr id="0" name=""/>
        <dsp:cNvSpPr/>
      </dsp:nvSpPr>
      <dsp:spPr>
        <a:xfrm>
          <a:off x="927670" y="326823"/>
          <a:ext cx="2860459" cy="2860459"/>
        </a:xfrm>
        <a:custGeom>
          <a:avLst/>
          <a:gdLst/>
          <a:ahLst/>
          <a:cxnLst/>
          <a:rect l="0" t="0" r="0" b="0"/>
          <a:pathLst>
            <a:path>
              <a:moveTo>
                <a:pt x="1954762" y="99657"/>
              </a:moveTo>
              <a:arcTo wR="1430229" hR="1430229" stAng="17490908" swAng="2048938"/>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6ECFA24-9F9B-4097-A712-1A4FECB833D9}">
      <dsp:nvSpPr>
        <dsp:cNvPr id="0" name=""/>
        <dsp:cNvSpPr/>
      </dsp:nvSpPr>
      <dsp:spPr>
        <a:xfrm>
          <a:off x="3263205" y="957426"/>
          <a:ext cx="909848" cy="715323"/>
        </a:xfrm>
        <a:prstGeom prst="roundRect">
          <a:avLst/>
        </a:prstGeom>
        <a:gradFill rotWithShape="0">
          <a:gsLst>
            <a:gs pos="0">
              <a:schemeClr val="accent4">
                <a:hueOff val="2598923"/>
                <a:satOff val="-11992"/>
                <a:lumOff val="441"/>
                <a:alphaOff val="0"/>
                <a:lumMod val="110000"/>
                <a:satMod val="105000"/>
                <a:tint val="67000"/>
              </a:schemeClr>
            </a:gs>
            <a:gs pos="50000">
              <a:schemeClr val="accent4">
                <a:hueOff val="2598923"/>
                <a:satOff val="-11992"/>
                <a:lumOff val="441"/>
                <a:alphaOff val="0"/>
                <a:lumMod val="105000"/>
                <a:satMod val="103000"/>
                <a:tint val="73000"/>
              </a:schemeClr>
            </a:gs>
            <a:gs pos="100000">
              <a:schemeClr val="accent4">
                <a:hueOff val="2598923"/>
                <a:satOff val="-11992"/>
                <a:lumOff val="44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0" kern="1200" dirty="0">
              <a:solidFill>
                <a:srgbClr val="2C436D"/>
              </a:solidFill>
            </a:rPr>
            <a:t>IA-IPR</a:t>
          </a:r>
          <a:endParaRPr lang="fr-FR" sz="1600" b="0" kern="1200" dirty="0">
            <a:solidFill>
              <a:srgbClr val="2C436D"/>
            </a:solidFill>
          </a:endParaRPr>
        </a:p>
      </dsp:txBody>
      <dsp:txXfrm>
        <a:off x="3298124" y="992345"/>
        <a:ext cx="840010" cy="645485"/>
      </dsp:txXfrm>
    </dsp:sp>
    <dsp:sp modelId="{781260C1-ACD0-414C-8753-BF0B4AD97744}">
      <dsp:nvSpPr>
        <dsp:cNvPr id="0" name=""/>
        <dsp:cNvSpPr/>
      </dsp:nvSpPr>
      <dsp:spPr>
        <a:xfrm>
          <a:off x="927670" y="326823"/>
          <a:ext cx="2860459" cy="2860459"/>
        </a:xfrm>
        <a:custGeom>
          <a:avLst/>
          <a:gdLst/>
          <a:ahLst/>
          <a:cxnLst/>
          <a:rect l="0" t="0" r="0" b="0"/>
          <a:pathLst>
            <a:path>
              <a:moveTo>
                <a:pt x="2858498" y="1355348"/>
              </a:moveTo>
              <a:arcTo wR="1430229" hR="1430229" stAng="21419931" swAng="2266248"/>
            </a:path>
          </a:pathLst>
        </a:custGeom>
        <a:noFill/>
        <a:ln w="6350" cap="flat" cmpd="sng" algn="ctr">
          <a:solidFill>
            <a:schemeClr val="accent4">
              <a:hueOff val="2598923"/>
              <a:satOff val="-11992"/>
              <a:lumOff val="441"/>
              <a:alphaOff val="0"/>
            </a:schemeClr>
          </a:solidFill>
          <a:prstDash val="solid"/>
          <a:miter lim="800000"/>
        </a:ln>
        <a:effectLst/>
      </dsp:spPr>
      <dsp:style>
        <a:lnRef idx="1">
          <a:scrgbClr r="0" g="0" b="0"/>
        </a:lnRef>
        <a:fillRef idx="0">
          <a:scrgbClr r="0" g="0" b="0"/>
        </a:fillRef>
        <a:effectRef idx="0">
          <a:scrgbClr r="0" g="0" b="0"/>
        </a:effectRef>
        <a:fontRef idx="minor"/>
      </dsp:style>
    </dsp:sp>
    <dsp:sp modelId="{BCCDB1FA-2487-4290-AF6D-0AA7411F40EB}">
      <dsp:nvSpPr>
        <dsp:cNvPr id="0" name=""/>
        <dsp:cNvSpPr/>
      </dsp:nvSpPr>
      <dsp:spPr>
        <a:xfrm>
          <a:off x="2505859" y="2580417"/>
          <a:ext cx="1385417" cy="667433"/>
        </a:xfrm>
        <a:prstGeom prst="roundRect">
          <a:avLst/>
        </a:prstGeom>
        <a:gradFill rotWithShape="0">
          <a:gsLst>
            <a:gs pos="0">
              <a:schemeClr val="accent4">
                <a:hueOff val="5197846"/>
                <a:satOff val="-23984"/>
                <a:lumOff val="883"/>
                <a:alphaOff val="0"/>
                <a:lumMod val="110000"/>
                <a:satMod val="105000"/>
                <a:tint val="67000"/>
              </a:schemeClr>
            </a:gs>
            <a:gs pos="50000">
              <a:schemeClr val="accent4">
                <a:hueOff val="5197846"/>
                <a:satOff val="-23984"/>
                <a:lumOff val="883"/>
                <a:alphaOff val="0"/>
                <a:lumMod val="105000"/>
                <a:satMod val="103000"/>
                <a:tint val="73000"/>
              </a:schemeClr>
            </a:gs>
            <a:gs pos="100000">
              <a:schemeClr val="accent4">
                <a:hueOff val="5197846"/>
                <a:satOff val="-23984"/>
                <a:lumOff val="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0" kern="1200" dirty="0">
              <a:solidFill>
                <a:srgbClr val="203864"/>
              </a:solidFill>
            </a:rPr>
            <a:t>Enseignants experts</a:t>
          </a:r>
        </a:p>
      </dsp:txBody>
      <dsp:txXfrm>
        <a:off x="2538440" y="2612998"/>
        <a:ext cx="1320255" cy="602271"/>
      </dsp:txXfrm>
    </dsp:sp>
    <dsp:sp modelId="{A7F97AE8-2A57-4873-A9A5-E3B0BDA98819}">
      <dsp:nvSpPr>
        <dsp:cNvPr id="0" name=""/>
        <dsp:cNvSpPr/>
      </dsp:nvSpPr>
      <dsp:spPr>
        <a:xfrm>
          <a:off x="1075718" y="319149"/>
          <a:ext cx="2860459" cy="2860459"/>
        </a:xfrm>
        <a:custGeom>
          <a:avLst/>
          <a:gdLst/>
          <a:ahLst/>
          <a:cxnLst/>
          <a:rect l="0" t="0" r="0" b="0"/>
          <a:pathLst>
            <a:path>
              <a:moveTo>
                <a:pt x="1421823" y="2860435"/>
              </a:moveTo>
              <a:arcTo wR="1430229" hR="1430229" stAng="5420207" swAng="1988794"/>
            </a:path>
          </a:pathLst>
        </a:custGeom>
        <a:noFill/>
        <a:ln w="6350" cap="flat" cmpd="sng" algn="ctr">
          <a:solidFill>
            <a:schemeClr val="accent4">
              <a:hueOff val="5197846"/>
              <a:satOff val="-23984"/>
              <a:lumOff val="883"/>
              <a:alphaOff val="0"/>
            </a:schemeClr>
          </a:solidFill>
          <a:prstDash val="solid"/>
          <a:miter lim="800000"/>
        </a:ln>
        <a:effectLst/>
      </dsp:spPr>
      <dsp:style>
        <a:lnRef idx="1">
          <a:scrgbClr r="0" g="0" b="0"/>
        </a:lnRef>
        <a:fillRef idx="0">
          <a:scrgbClr r="0" g="0" b="0"/>
        </a:fillRef>
        <a:effectRef idx="0">
          <a:scrgbClr r="0" g="0" b="0"/>
        </a:effectRef>
        <a:fontRef idx="minor"/>
      </dsp:style>
    </dsp:sp>
    <dsp:sp modelId="{F17BE2AA-CB2D-44BE-9193-59EC1F8405A1}">
      <dsp:nvSpPr>
        <dsp:cNvPr id="0" name=""/>
        <dsp:cNvSpPr/>
      </dsp:nvSpPr>
      <dsp:spPr>
        <a:xfrm>
          <a:off x="466338" y="2164210"/>
          <a:ext cx="1607465" cy="773436"/>
        </a:xfrm>
        <a:prstGeom prst="roundRect">
          <a:avLst/>
        </a:prstGeom>
        <a:gradFill rotWithShape="0">
          <a:gsLst>
            <a:gs pos="0">
              <a:schemeClr val="accent4">
                <a:hueOff val="7796769"/>
                <a:satOff val="-35976"/>
                <a:lumOff val="1324"/>
                <a:alphaOff val="0"/>
                <a:lumMod val="110000"/>
                <a:satMod val="105000"/>
                <a:tint val="67000"/>
              </a:schemeClr>
            </a:gs>
            <a:gs pos="50000">
              <a:schemeClr val="accent4">
                <a:hueOff val="7796769"/>
                <a:satOff val="-35976"/>
                <a:lumOff val="1324"/>
                <a:alphaOff val="0"/>
                <a:lumMod val="105000"/>
                <a:satMod val="103000"/>
                <a:tint val="73000"/>
              </a:schemeClr>
            </a:gs>
            <a:gs pos="100000">
              <a:schemeClr val="accent4">
                <a:hueOff val="7796769"/>
                <a:satOff val="-35976"/>
                <a:lumOff val="132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0" kern="1200" dirty="0" smtClean="0">
              <a:solidFill>
                <a:srgbClr val="203864"/>
              </a:solidFill>
            </a:rPr>
            <a:t>Laboratoires de recherche</a:t>
          </a:r>
          <a:endParaRPr lang="fr-FR" sz="1800" b="0" kern="1200" dirty="0">
            <a:solidFill>
              <a:srgbClr val="203864"/>
            </a:solidFill>
          </a:endParaRPr>
        </a:p>
      </dsp:txBody>
      <dsp:txXfrm>
        <a:off x="504094" y="2201966"/>
        <a:ext cx="1531953" cy="697924"/>
      </dsp:txXfrm>
    </dsp:sp>
    <dsp:sp modelId="{EEB14843-FA86-4F9C-B09C-4B9779243111}">
      <dsp:nvSpPr>
        <dsp:cNvPr id="0" name=""/>
        <dsp:cNvSpPr/>
      </dsp:nvSpPr>
      <dsp:spPr>
        <a:xfrm>
          <a:off x="960609" y="175347"/>
          <a:ext cx="2860459" cy="2860459"/>
        </a:xfrm>
        <a:custGeom>
          <a:avLst/>
          <a:gdLst/>
          <a:ahLst/>
          <a:cxnLst/>
          <a:rect l="0" t="0" r="0" b="0"/>
          <a:pathLst>
            <a:path>
              <a:moveTo>
                <a:pt x="110781" y="1982148"/>
              </a:moveTo>
              <a:arcTo wR="1430229" hR="1430229" stAng="9438041" swAng="1735780"/>
            </a:path>
          </a:pathLst>
        </a:custGeom>
        <a:noFill/>
        <a:ln w="6350" cap="flat" cmpd="sng" algn="ctr">
          <a:solidFill>
            <a:schemeClr val="accent4">
              <a:hueOff val="7796769"/>
              <a:satOff val="-35976"/>
              <a:lumOff val="1324"/>
              <a:alphaOff val="0"/>
            </a:schemeClr>
          </a:solidFill>
          <a:prstDash val="solid"/>
          <a:miter lim="800000"/>
        </a:ln>
        <a:effectLst/>
      </dsp:spPr>
      <dsp:style>
        <a:lnRef idx="1">
          <a:scrgbClr r="0" g="0" b="0"/>
        </a:lnRef>
        <a:fillRef idx="0">
          <a:scrgbClr r="0" g="0" b="0"/>
        </a:fillRef>
        <a:effectRef idx="0">
          <a:scrgbClr r="0" g="0" b="0"/>
        </a:effectRef>
        <a:fontRef idx="minor"/>
      </dsp:style>
    </dsp:sp>
    <dsp:sp modelId="{DD2F97E3-F094-4260-8181-D53AFCF4A8B4}">
      <dsp:nvSpPr>
        <dsp:cNvPr id="0" name=""/>
        <dsp:cNvSpPr/>
      </dsp:nvSpPr>
      <dsp:spPr>
        <a:xfrm>
          <a:off x="264660" y="767725"/>
          <a:ext cx="1656206" cy="675394"/>
        </a:xfrm>
        <a:prstGeom prst="roundRect">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0" kern="1200" dirty="0" smtClean="0">
              <a:solidFill>
                <a:srgbClr val="203864"/>
              </a:solidFill>
            </a:rPr>
            <a:t>Industries de bioproduction</a:t>
          </a:r>
          <a:endParaRPr lang="fr-FR" sz="1800" b="0" kern="1200" dirty="0">
            <a:solidFill>
              <a:srgbClr val="203864"/>
            </a:solidFill>
          </a:endParaRPr>
        </a:p>
      </dsp:txBody>
      <dsp:txXfrm>
        <a:off x="297630" y="800695"/>
        <a:ext cx="1590266" cy="609454"/>
      </dsp:txXfrm>
    </dsp:sp>
    <dsp:sp modelId="{61021B13-4646-4D94-B1F4-D22E401490FB}">
      <dsp:nvSpPr>
        <dsp:cNvPr id="0" name=""/>
        <dsp:cNvSpPr/>
      </dsp:nvSpPr>
      <dsp:spPr>
        <a:xfrm>
          <a:off x="943526" y="320573"/>
          <a:ext cx="2860459" cy="2860459"/>
        </a:xfrm>
        <a:custGeom>
          <a:avLst/>
          <a:gdLst/>
          <a:ahLst/>
          <a:cxnLst/>
          <a:rect l="0" t="0" r="0" b="0"/>
          <a:pathLst>
            <a:path>
              <a:moveTo>
                <a:pt x="395643" y="442713"/>
              </a:moveTo>
              <a:arcTo wR="1430229" hR="1430229" stAng="13419992" swAng="1453994"/>
            </a:path>
          </a:pathLst>
        </a:custGeom>
        <a:noFill/>
        <a:ln w="6350" cap="flat" cmpd="sng" algn="ctr">
          <a:solidFill>
            <a:schemeClr val="accent4">
              <a:hueOff val="10395692"/>
              <a:satOff val="-47968"/>
              <a:lumOff val="1765"/>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7F2117D-5B01-466E-8EEF-41BC6EEC53F0}" type="datetimeFigureOut">
              <a:rPr lang="fr-FR" smtClean="0"/>
              <a:t>11/04/2024</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61EC86-19CD-4860-AF99-1CA6D2FAB1E4}" type="slidenum">
              <a:rPr lang="fr-FR" smtClean="0"/>
              <a:t>‹N°›</a:t>
            </a:fld>
            <a:endParaRPr lang="fr-FR"/>
          </a:p>
        </p:txBody>
      </p:sp>
    </p:spTree>
    <p:extLst>
      <p:ext uri="{BB962C8B-B14F-4D97-AF65-F5344CB8AC3E}">
        <p14:creationId xmlns:p14="http://schemas.microsoft.com/office/powerpoint/2010/main" val="989383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13504B-6D01-44C9-A73C-F5670FCC0DDA}" type="datetimeFigureOut">
              <a:rPr lang="fr-FR" smtClean="0"/>
              <a:t>11/04/2024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6DA291-A548-4709-8B14-A7B5268F531D}" type="slidenum">
              <a:rPr lang="fr-FR" smtClean="0"/>
              <a:t>‹N°›</a:t>
            </a:fld>
            <a:endParaRPr lang="fr-FR"/>
          </a:p>
        </p:txBody>
      </p:sp>
    </p:spTree>
    <p:extLst>
      <p:ext uri="{BB962C8B-B14F-4D97-AF65-F5344CB8AC3E}">
        <p14:creationId xmlns:p14="http://schemas.microsoft.com/office/powerpoint/2010/main" val="1017165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tu.be/boR34KXEzzw"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800" b="1" dirty="0" smtClean="0">
                <a:latin typeface="Arial" panose="020B0604020202020204" pitchFamily="34" charset="0"/>
                <a:cs typeface="Arial" panose="020B0604020202020204" pitchFamily="34" charset="0"/>
              </a:rPr>
              <a:t>ORAL</a:t>
            </a:r>
          </a:p>
          <a:p>
            <a:r>
              <a:rPr lang="fr-FR" sz="800" dirty="0" smtClean="0">
                <a:latin typeface="Arial" panose="020B0604020202020204" pitchFamily="34" charset="0"/>
                <a:cs typeface="Arial" panose="020B0604020202020204" pitchFamily="34" charset="0"/>
              </a:rPr>
              <a:t>L’intitulé du BTS « Biotechnologie » évolue en BTS « Biotechnologie en recherche et</a:t>
            </a:r>
            <a:r>
              <a:rPr lang="fr-FR" sz="800" baseline="0" dirty="0" smtClean="0">
                <a:latin typeface="Arial" panose="020B0604020202020204" pitchFamily="34" charset="0"/>
                <a:cs typeface="Arial" panose="020B0604020202020204" pitchFamily="34" charset="0"/>
              </a:rPr>
              <a:t> en production ».</a:t>
            </a:r>
          </a:p>
          <a:p>
            <a:r>
              <a:rPr lang="fr-FR" sz="800" baseline="0" dirty="0" smtClean="0">
                <a:latin typeface="Arial" panose="020B0604020202020204" pitchFamily="34" charset="0"/>
                <a:cs typeface="Arial" panose="020B0604020202020204" pitchFamily="34" charset="0"/>
              </a:rPr>
              <a:t>Le diplôme réaffirme sa spécificité tournée vers le laboratoire de recherche en biologie, qui relève de techniques spécifiques de biotechnologies</a:t>
            </a:r>
            <a:endParaRPr lang="fr-FR" sz="8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800" dirty="0" smtClean="0">
                <a:latin typeface="Arial" panose="020B0604020202020204" pitchFamily="34" charset="0"/>
                <a:cs typeface="Arial" panose="020B0604020202020204" pitchFamily="34" charset="0"/>
              </a:rPr>
              <a:t>Il replace </a:t>
            </a:r>
            <a:r>
              <a:rPr lang="fr-FR" sz="800" baseline="0" dirty="0" smtClean="0">
                <a:latin typeface="Arial" panose="020B0604020202020204" pitchFamily="34" charset="0"/>
                <a:cs typeface="Arial" panose="020B0604020202020204" pitchFamily="34" charset="0"/>
              </a:rPr>
              <a:t>la Bioproduction au cœur de sa formation. domaine qui vise à produire des molécules du vivant à haute valeur ajoutée, à partir de cellules procaryotes ou eucaryotes ; la bioproduction </a:t>
            </a:r>
            <a:r>
              <a:rPr lang="fr-FR" sz="600" baseline="0" dirty="0" smtClean="0">
                <a:latin typeface="Arial" panose="020B0604020202020204" pitchFamily="34" charset="0"/>
                <a:cs typeface="Arial" panose="020B0604020202020204" pitchFamily="34" charset="0"/>
              </a:rPr>
              <a:t>nécessite une forte </a:t>
            </a:r>
            <a:r>
              <a:rPr lang="fr-FR" sz="800" baseline="0" dirty="0" smtClean="0">
                <a:latin typeface="Arial" panose="020B0604020202020204" pitchFamily="34" charset="0"/>
                <a:cs typeface="Arial" panose="020B0604020202020204" pitchFamily="34" charset="0"/>
              </a:rPr>
              <a:t>exigence technique dans les ateliers de bioproduction, de l’échelle du laboratoire à l’échelle industrielle.</a:t>
            </a:r>
            <a:endParaRPr lang="fr-FR" sz="800" dirty="0" smtClean="0">
              <a:latin typeface="Arial" panose="020B0604020202020204" pitchFamily="34" charset="0"/>
              <a:cs typeface="Arial" panose="020B0604020202020204" pitchFamily="34" charset="0"/>
            </a:endParaRPr>
          </a:p>
          <a:p>
            <a:endParaRPr lang="fr-FR" sz="800" baseline="0" dirty="0" smtClean="0">
              <a:latin typeface="Arial" panose="020B0604020202020204" pitchFamily="34" charset="0"/>
              <a:cs typeface="Arial" panose="020B0604020202020204" pitchFamily="34" charset="0"/>
            </a:endParaRPr>
          </a:p>
          <a:p>
            <a:endParaRPr lang="fr-FR" sz="800" baseline="0" dirty="0" smtClean="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a:t>
            </a:fld>
            <a:endParaRPr lang="fr-FR" dirty="0"/>
          </a:p>
        </p:txBody>
      </p:sp>
    </p:spTree>
    <p:extLst>
      <p:ext uri="{BB962C8B-B14F-4D97-AF65-F5344CB8AC3E}">
        <p14:creationId xmlns:p14="http://schemas.microsoft.com/office/powerpoint/2010/main" val="4023283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Les lycées proposant ce BTS,</a:t>
            </a:r>
            <a:r>
              <a:rPr lang="fr-FR" baseline="0" dirty="0" smtClean="0"/>
              <a:t> sont équipés de plateaux techniques, qui sont des laboratoires professionnels, de, biologie cellulaire, de biologie moléculaire, </a:t>
            </a:r>
            <a:r>
              <a:rPr lang="fr-FR" baseline="0" smtClean="0"/>
              <a:t>de microbiologie </a:t>
            </a:r>
            <a:r>
              <a:rPr lang="fr-FR" baseline="0" dirty="0" smtClean="0"/>
              <a:t>ainsi que de biochimie ; dans des salles de préparation attenantes à ces plateaux techniques,  des personnels techniques de laboratoire assurent les préparations des activités technologiques. </a:t>
            </a:r>
          </a:p>
          <a:p>
            <a:r>
              <a:rPr lang="fr-FR" baseline="0" dirty="0" smtClean="0"/>
              <a:t>Le fonctionnement de ces laboratoires est sous la responsabilité d’un directeur délégué aux formations professionnelles et technologiques, appartenant à l’équipe de direction,  qui supervisent également les relations avec les entreprises, les conventions et conformités des stages. </a:t>
            </a:r>
          </a:p>
          <a:p>
            <a:r>
              <a:rPr lang="fr-FR" baseline="0" dirty="0" smtClean="0"/>
              <a:t>Les professeurs de l’enseignement général sont les mêmes que ceux qui assurent les enseignements pour les élèves de , le baccalauréat général ou technologique ou , les  </a:t>
            </a:r>
            <a:r>
              <a:rPr lang="fr-FR" baseline="0" dirty="0" err="1" smtClean="0"/>
              <a:t>CPGE</a:t>
            </a:r>
            <a:r>
              <a:rPr lang="fr-FR" baseline="0" dirty="0" smtClean="0"/>
              <a:t>, ; les professeurs de l’enseignement, technologique assurent les enseignements professionnels des 4 blocs sont tous certifiés ou agrégés de biotechnologies-biochimie génie biologique.</a:t>
            </a:r>
          </a:p>
          <a:p>
            <a:r>
              <a:rPr lang="fr-FR" baseline="0" dirty="0" smtClean="0"/>
              <a:t>Ces lycées publics et privés SC sont répartis sur l’ensemble des régions de France au nombre de 24 établissements. </a:t>
            </a:r>
            <a:endParaRPr lang="fr-FR" dirty="0"/>
          </a:p>
        </p:txBody>
      </p:sp>
      <p:sp>
        <p:nvSpPr>
          <p:cNvPr id="4" name="Espace réservé du numéro de diapositive 3"/>
          <p:cNvSpPr>
            <a:spLocks noGrp="1"/>
          </p:cNvSpPr>
          <p:nvPr>
            <p:ph type="sldNum" sz="quarter" idx="10"/>
          </p:nvPr>
        </p:nvSpPr>
        <p:spPr/>
        <p:txBody>
          <a:bodyPr/>
          <a:lstStyle/>
          <a:p>
            <a:fld id="{486DA291-A548-4709-8B14-A7B5268F531D}" type="slidenum">
              <a:rPr lang="fr-FR" smtClean="0"/>
              <a:t>10</a:t>
            </a:fld>
            <a:endParaRPr lang="fr-FR"/>
          </a:p>
        </p:txBody>
      </p:sp>
    </p:spTree>
    <p:extLst>
      <p:ext uri="{BB962C8B-B14F-4D97-AF65-F5344CB8AC3E}">
        <p14:creationId xmlns:p14="http://schemas.microsoft.com/office/powerpoint/2010/main" val="1473270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Cette diapositive présente le nom et la ville des établissements proposant le BTS biotechnologie en recherche et en production ainsi que </a:t>
            </a:r>
            <a:r>
              <a:rPr lang="fr-FR" baseline="0" dirty="0" smtClean="0"/>
              <a:t>l’académie correspondante. </a:t>
            </a:r>
          </a:p>
          <a:p>
            <a:r>
              <a:rPr lang="fr-FR" baseline="0" dirty="0" smtClean="0"/>
              <a:t>le chef d’établissement, le DDFPT, et l’IA-</a:t>
            </a:r>
            <a:r>
              <a:rPr lang="fr-FR" baseline="0" dirty="0" err="1" smtClean="0"/>
              <a:t>IPR</a:t>
            </a:r>
            <a:r>
              <a:rPr lang="fr-FR" baseline="0" dirty="0" smtClean="0"/>
              <a:t> de biotechnologie génie biologie sont responsables  du diplôme respectivement dans chacun des établissements ou dans chacune des académies.  </a:t>
            </a:r>
          </a:p>
          <a:p>
            <a:endParaRPr lang="fr-FR"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Ces acteurs, avec les enseignants de biotechnologies qui assurent les visites de stage ou qui organisent les heures de développement des partenariats professionnels, seront les interlocuteurs des professionnels en entreprise</a:t>
            </a: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11</a:t>
            </a:fld>
            <a:endParaRPr lang="fr-FR" dirty="0"/>
          </a:p>
        </p:txBody>
      </p:sp>
    </p:spTree>
    <p:extLst>
      <p:ext uri="{BB962C8B-B14F-4D97-AF65-F5344CB8AC3E}">
        <p14:creationId xmlns:p14="http://schemas.microsoft.com/office/powerpoint/2010/main" val="1159339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rgbClr val="000000"/>
                </a:solidFill>
                <a:latin typeface="arimo-regular"/>
              </a:rPr>
              <a:t>En plus de ce diplôme rénové, d’autres diplômes délivrés par l’éducation nationale peuvent répondre aux besoins en ressources humaines de la filière biotechnologies et </a:t>
            </a:r>
            <a:r>
              <a:rPr lang="fr-FR" baseline="0" dirty="0" err="1" smtClean="0">
                <a:solidFill>
                  <a:srgbClr val="000000"/>
                </a:solidFill>
                <a:latin typeface="arimo-regular"/>
              </a:rPr>
              <a:t>bio-inudstries</a:t>
            </a:r>
            <a:r>
              <a:rPr lang="fr-FR" baseline="0" dirty="0" smtClean="0">
                <a:solidFill>
                  <a:srgbClr val="000000"/>
                </a:solidFill>
                <a:latin typeface="arimo-regular"/>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smtClean="0">
              <a:solidFill>
                <a:srgbClr val="000000"/>
              </a:solidFill>
              <a:latin typeface="arim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rgbClr val="000000"/>
                </a:solidFill>
                <a:latin typeface="arimo-regular"/>
              </a:rPr>
              <a:t>Cette dernière vue récapitule les diplômes particulièrement reconnus pour permettre le développement  d’une bio expertise chez les différents collaborateurs dans les secteurs de la filière biotechnologie et bio-industries.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smtClean="0">
              <a:solidFill>
                <a:srgbClr val="000000"/>
              </a:solidFill>
              <a:latin typeface="arim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rgbClr val="000000"/>
                </a:solidFill>
                <a:latin typeface="arimo-regular"/>
              </a:rPr>
              <a:t>Dans le secteur des bio-industries, sont recrutés de nombreux titulaires du bac pro PIPAC , expert dans la connaissance du milieu industriel de production. On peut y retrouver des titulaires du BTS métiers de l’eau car formés à la conduite de gros pilotes de production, et expert dans la production et l’épuration d’eaux.</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smtClean="0">
              <a:solidFill>
                <a:srgbClr val="000000"/>
              </a:solidFill>
              <a:latin typeface="arim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rgbClr val="000000"/>
                </a:solidFill>
                <a:latin typeface="arimo-regular"/>
              </a:rPr>
              <a:t>Dans le secteur de la bioproduction, le titulaire du BTS Biotechnologie en RP intervient pour son expertise biotechnologique  de la production à petites ou à grandes échelles et de recherche pour la mise au point de nouvelles molécules thérapeutiques à l’aide de cellules. Le titulaire du BTS ABM peut contribuer à ce secteur s’il est employé dans une industrie produisant des dérivés du plasma.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smtClean="0">
              <a:solidFill>
                <a:srgbClr val="000000"/>
              </a:solidFill>
              <a:latin typeface="arim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rgbClr val="000000"/>
                </a:solidFill>
                <a:latin typeface="arimo-regular"/>
              </a:rPr>
              <a:t>Le secteur du laboratoire est occupé par des titulaires du BTS de bioanalyses en labo de contrôles qui met en œuvre des analyse, interprète les résultats au regard des normes qualité, et peut être amené à adapter ou à proposer de nouvelles méthodes.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rgbClr val="000000"/>
                </a:solidFill>
                <a:latin typeface="arimo-regular"/>
              </a:rPr>
              <a:t>Dans le secteur du laboratoire, le technicien supérieur en BTS biotechnologie en recherche et en production travaille en étroite collaboration avec l’atelier de production pour adapter des stratégies de production ou proposer de nouveaux biomédicaments. Le titulaire du CAP ETL est recruté pour appliquer des procédure opératoires ou pour assister le technicien dans la préparation de matériel et de solutions.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smtClean="0">
              <a:solidFill>
                <a:srgbClr val="000000"/>
              </a:solidFill>
              <a:latin typeface="arim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rgbClr val="000000"/>
                </a:solidFill>
                <a:latin typeface="arimo-regular"/>
              </a:rPr>
              <a:t>Enfin à l’interface de ces secteurs  : les ateliers de production et les laboratoires de recherche de contrôles et de développement du procédé industriel, le titulaire du BTS bioqualité est responsable du management de la démarche qualité au sein de l’entreprise.</a:t>
            </a:r>
            <a:endParaRPr lang="fr-FR" dirty="0" smtClean="0">
              <a:solidFill>
                <a:srgbClr val="000000"/>
              </a:solidFill>
              <a:latin typeface="arimo-regular"/>
            </a:endParaRPr>
          </a:p>
        </p:txBody>
      </p:sp>
      <p:sp>
        <p:nvSpPr>
          <p:cNvPr id="4" name="Espace réservé du numéro de diapositive 3"/>
          <p:cNvSpPr>
            <a:spLocks noGrp="1"/>
          </p:cNvSpPr>
          <p:nvPr>
            <p:ph type="sldNum" sz="quarter" idx="10"/>
          </p:nvPr>
        </p:nvSpPr>
        <p:spPr/>
        <p:txBody>
          <a:bodyPr/>
          <a:lstStyle/>
          <a:p>
            <a:fld id="{BC068752-B72C-475C-900C-3093C00A8A26}" type="slidenum">
              <a:rPr lang="fr-FR" smtClean="0"/>
              <a:t>12</a:t>
            </a:fld>
            <a:endParaRPr lang="fr-FR"/>
          </a:p>
        </p:txBody>
      </p:sp>
    </p:spTree>
    <p:extLst>
      <p:ext uri="{BB962C8B-B14F-4D97-AF65-F5344CB8AC3E}">
        <p14:creationId xmlns:p14="http://schemas.microsoft.com/office/powerpoint/2010/main" val="4248647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oral</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Les deux environnements de  bioproduction d’une part et de recherche d’autre part apparaissent ici sur le bas de la diapositive.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Ces deux environnements se distinguent par leur finalité (recherche ou bioproduction) et par une tenue professionnelle</a:t>
            </a:r>
            <a:r>
              <a:rPr lang="fr-FR" baseline="0" dirty="0" smtClean="0"/>
              <a:t> bien différente, comme on le voit ici.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Mais</a:t>
            </a:r>
            <a:r>
              <a:rPr lang="fr-FR" baseline="0" dirty="0" smtClean="0"/>
              <a:t> dans ces deux environnements, le technicien </a:t>
            </a:r>
            <a:r>
              <a:rPr lang="fr-FR" dirty="0" smtClean="0"/>
              <a:t>est expert pour des gestes techniques très exigeants</a:t>
            </a:r>
            <a:r>
              <a:rPr lang="fr-FR" baseline="0" dirty="0" smtClean="0"/>
              <a:t> : il a bien conscience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aseline="0" dirty="0" smtClean="0"/>
              <a:t>des risques de contamination des produits ou objets de travail,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aseline="0" dirty="0" smtClean="0"/>
              <a:t>des risques d’altération du développement des cellules vivantes, très fragiles.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ces incidents peuvent avoir des  conséquences sur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   sur les molécules produites  alors non conformes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aseline="0" dirty="0" smtClean="0"/>
              <a:t>sur les résultats expérimentaux alors inutilisables pour répondre aux hypothèses formulées en recherche.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smtClean="0">
              <a:effectLst/>
              <a:latin typeface="arial" panose="020B0604020202020204" pitchFamily="34" charset="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smtClean="0">
              <a:effectLst/>
              <a:latin typeface="arial" panose="020B0604020202020204" pitchFamily="34" charset="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effectLst/>
                <a:latin typeface="arial" panose="020B0604020202020204" pitchFamily="34" charset="0"/>
                <a:hlinkClick r:id="rId3"/>
              </a:rPr>
              <a:t>https://youtu.be/boR34KXEzzw</a:t>
            </a:r>
            <a:endParaRPr lang="fr-FR" dirty="0" smtClean="0"/>
          </a:p>
          <a:p>
            <a:r>
              <a:rPr lang="fr-FR" dirty="0" smtClean="0"/>
              <a:t>Ces deux environnement de production d’une part et de recherche d’autre part apparaissent ici sur le bas de la diapositive et sont très différents comme on le voit ici, de</a:t>
            </a:r>
            <a:r>
              <a:rPr lang="fr-FR" baseline="0" dirty="0" smtClean="0"/>
              <a:t> la tenue professionnelle, aux geste techniques, très exigeants dans les deux environnements mais avec des finalités bien différentes. Ils sont incontournables dans la filière et demandent tous les deux une forte expertise technique en conscience des risques de contamination des produits ou objets de travail et d’altération du développement des cellules vivantes, très fragiles, avec des conséquences sur les molécules produites non conformes ou des résultats expérimentaux ne permettant pas de répondre aux hypothèses formulées en recherche.</a:t>
            </a:r>
            <a:endParaRPr lang="fr-FR" dirty="0"/>
          </a:p>
        </p:txBody>
      </p:sp>
      <p:sp>
        <p:nvSpPr>
          <p:cNvPr id="4" name="Espace réservé du numéro de diapositive 3"/>
          <p:cNvSpPr>
            <a:spLocks noGrp="1"/>
          </p:cNvSpPr>
          <p:nvPr>
            <p:ph type="sldNum" sz="quarter" idx="10"/>
          </p:nvPr>
        </p:nvSpPr>
        <p:spPr/>
        <p:txBody>
          <a:bodyPr/>
          <a:lstStyle/>
          <a:p>
            <a:fld id="{486DA291-A548-4709-8B14-A7B5268F531D}" type="slidenum">
              <a:rPr lang="fr-FR" smtClean="0"/>
              <a:t>2</a:t>
            </a:fld>
            <a:endParaRPr lang="fr-FR"/>
          </a:p>
        </p:txBody>
      </p:sp>
    </p:spTree>
    <p:extLst>
      <p:ext uri="{BB962C8B-B14F-4D97-AF65-F5344CB8AC3E}">
        <p14:creationId xmlns:p14="http://schemas.microsoft.com/office/powerpoint/2010/main" val="378194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Oral</a:t>
            </a:r>
          </a:p>
          <a:p>
            <a:r>
              <a:rPr lang="fr-FR" dirty="0" smtClean="0"/>
              <a:t>Le référentiel DU diplôme BTS </a:t>
            </a:r>
            <a:r>
              <a:rPr lang="fr-FR" dirty="0" err="1" smtClean="0"/>
              <a:t>BiotechRP</a:t>
            </a:r>
            <a:r>
              <a:rPr lang="fr-FR" dirty="0" smtClean="0"/>
              <a:t> est construit selon 4 pôles d’activités professionnelles</a:t>
            </a:r>
            <a:r>
              <a:rPr lang="fr-FR" baseline="0" dirty="0" smtClean="0"/>
              <a:t> qui représentent </a:t>
            </a:r>
            <a:r>
              <a:rPr lang="fr-FR" dirty="0" smtClean="0"/>
              <a:t>l’ensemble des activités mises en œuvre quotidiennement par le technicien supérieur de Biotechnologie en R et P . </a:t>
            </a:r>
          </a:p>
          <a:p>
            <a:endParaRPr lang="fr-FR" dirty="0" smtClean="0"/>
          </a:p>
          <a:p>
            <a:r>
              <a:rPr lang="fr-FR" dirty="0" smtClean="0"/>
              <a:t>Elles se répartissent en 4</a:t>
            </a:r>
            <a:r>
              <a:rPr lang="fr-FR" baseline="0" dirty="0" smtClean="0"/>
              <a:t> pôles d’activités </a:t>
            </a:r>
            <a:r>
              <a:rPr lang="fr-FR" dirty="0" smtClean="0"/>
              <a:t>en fonction de leur finalités et de leur environnement professionnel : </a:t>
            </a:r>
          </a:p>
          <a:p>
            <a:pPr marL="171450" indent="-171450">
              <a:buFontTx/>
              <a:buChar char="-"/>
            </a:pPr>
            <a:r>
              <a:rPr lang="fr-FR" dirty="0" smtClean="0"/>
              <a:t>le laboratoire dans</a:t>
            </a:r>
            <a:r>
              <a:rPr lang="fr-FR" baseline="0" dirty="0" smtClean="0"/>
              <a:t> toutes ses composante, du stockage des produits, à l’entretien des appareils, et au renouvellement de ces derniers, </a:t>
            </a:r>
          </a:p>
          <a:p>
            <a:pPr marL="171450" indent="-171450">
              <a:buFontTx/>
              <a:buChar char="-"/>
            </a:pPr>
            <a:r>
              <a:rPr lang="fr-FR" baseline="0" dirty="0" smtClean="0"/>
              <a:t>les activités de recherche qui se caractérisent par une expertise technologique aux postes de travail individuels en recherche, </a:t>
            </a:r>
          </a:p>
          <a:p>
            <a:pPr marL="171450" indent="-171450">
              <a:buFontTx/>
              <a:buChar char="-"/>
            </a:pPr>
            <a:r>
              <a:rPr lang="fr-FR" baseline="0" dirty="0" smtClean="0"/>
              <a:t>de l’atelier de production pour le pôle 3 avec toute la rigueur à observer sur ces activités réalisées en zones de production incluant le port d’équipements de protection très spécifique</a:t>
            </a:r>
          </a:p>
          <a:p>
            <a:pPr marL="171450" indent="-171450">
              <a:buFontTx/>
              <a:buChar char="-"/>
            </a:pPr>
            <a:r>
              <a:rPr lang="fr-FR" baseline="0" dirty="0" smtClean="0"/>
              <a:t>Le technicien à l’interface du laboratoire ou de l’atelier avec les partenaires internes (qualité) et extérieurs (fournisseurs, clients, autres entreprises, recrutement, formation…) .</a:t>
            </a:r>
            <a:endParaRPr lang="fr-FR" dirty="0" smtClean="0"/>
          </a:p>
          <a:p>
            <a:r>
              <a:rPr lang="fr-FR" baseline="0" dirty="0" smtClean="0"/>
              <a:t>Afin d’être bien lisibles même pas des non experts elles sont , chacune, déclinées en taches élémentaires successives qui explicitent l’action du technicien en recherche ou en production.</a:t>
            </a: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Pour mettre en œuvre les activités professionnelles d’un pôle, les compétences associées à chacun de ces pôles devront être développées en formation, en établissement scolaire et en milieu professionnel (stage ou apprentissage).</a:t>
            </a:r>
          </a:p>
          <a:p>
            <a:endParaRPr lang="fr-FR" b="1" dirty="0" smtClean="0"/>
          </a:p>
        </p:txBody>
      </p:sp>
      <p:sp>
        <p:nvSpPr>
          <p:cNvPr id="4" name="Espace réservé du numéro de diapositive 3"/>
          <p:cNvSpPr>
            <a:spLocks noGrp="1"/>
          </p:cNvSpPr>
          <p:nvPr>
            <p:ph type="sldNum" sz="quarter" idx="10"/>
          </p:nvPr>
        </p:nvSpPr>
        <p:spPr/>
        <p:txBody>
          <a:bodyPr/>
          <a:lstStyle/>
          <a:p>
            <a:fld id="{486DA291-A548-4709-8B14-A7B5268F531D}" type="slidenum">
              <a:rPr lang="fr-FR" smtClean="0"/>
              <a:t>3</a:t>
            </a:fld>
            <a:endParaRPr lang="fr-FR"/>
          </a:p>
        </p:txBody>
      </p:sp>
    </p:spTree>
    <p:extLst>
      <p:ext uri="{BB962C8B-B14F-4D97-AF65-F5344CB8AC3E}">
        <p14:creationId xmlns:p14="http://schemas.microsoft.com/office/powerpoint/2010/main" val="1500994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Parmi les 4 blocs de compétences associés au 4 pôles d’activités professionnelles, les deux</a:t>
            </a:r>
            <a:r>
              <a:rPr lang="fr-FR" baseline="0" dirty="0" smtClean="0"/>
              <a:t> blocs 2 et 3 </a:t>
            </a:r>
            <a:r>
              <a:rPr lang="fr-FR" dirty="0" smtClean="0"/>
              <a:t>sont spécifiques du diplôme et ainsi dits « cœur de métier ».</a:t>
            </a:r>
            <a:r>
              <a:rPr lang="fr-FR" baseline="0" dirty="0" smtClean="0"/>
              <a:t> leur</a:t>
            </a:r>
            <a:r>
              <a:rPr lang="fr-FR" dirty="0" smtClean="0"/>
              <a:t>s compétences à développer sont majeures</a:t>
            </a:r>
            <a:r>
              <a:rPr lang="fr-FR" baseline="0" dirty="0" smtClean="0"/>
              <a:t>.</a:t>
            </a:r>
          </a:p>
          <a:p>
            <a:r>
              <a:rPr lang="fr-FR" baseline="0" dirty="0" smtClean="0"/>
              <a:t>Les techniques de laboratoire seront mise en </a:t>
            </a:r>
            <a:r>
              <a:rPr lang="fr-FR" baseline="0" dirty="0" err="1" smtClean="0"/>
              <a:t>oeuvre</a:t>
            </a:r>
            <a:r>
              <a:rPr lang="fr-FR" baseline="0" dirty="0" smtClean="0"/>
              <a:t> dans les laboratoires spécialisés bien équipés au sein des lycées proposant cette formation. </a:t>
            </a:r>
          </a:p>
          <a:p>
            <a:r>
              <a:rPr lang="fr-FR" baseline="0" dirty="0" smtClean="0"/>
              <a:t>En revanche,  pour développer les compétences </a:t>
            </a:r>
            <a:r>
              <a:rPr lang="fr-FR" baseline="0" dirty="0" err="1" smtClean="0"/>
              <a:t>lieés</a:t>
            </a:r>
            <a:r>
              <a:rPr lang="fr-FR" baseline="0" dirty="0" smtClean="0"/>
              <a:t> à la bioproduction une approche des pratiques en milieu professionnel doit prendre des formes variées nécessitant toujours un partenariat fort avec les entreprises de  bioproduction de l’environnement du lycée de préférence. Ces compétences seront donc développées, en lycée, en stage et lors de visites spécifiques . </a:t>
            </a:r>
          </a:p>
          <a:p>
            <a:endParaRPr lang="fr-FR" baseline="0" dirty="0" smtClean="0"/>
          </a:p>
          <a:p>
            <a:endParaRPr lang="fr-FR" baseline="0" dirty="0" smtClean="0"/>
          </a:p>
        </p:txBody>
      </p:sp>
      <p:sp>
        <p:nvSpPr>
          <p:cNvPr id="4" name="Espace réservé du numéro de diapositive 3"/>
          <p:cNvSpPr>
            <a:spLocks noGrp="1"/>
          </p:cNvSpPr>
          <p:nvPr>
            <p:ph type="sldNum" sz="quarter" idx="10"/>
          </p:nvPr>
        </p:nvSpPr>
        <p:spPr/>
        <p:txBody>
          <a:bodyPr/>
          <a:lstStyle/>
          <a:p>
            <a:fld id="{486DA291-A548-4709-8B14-A7B5268F531D}" type="slidenum">
              <a:rPr lang="fr-FR" smtClean="0"/>
              <a:t>4</a:t>
            </a:fld>
            <a:endParaRPr lang="fr-FR"/>
          </a:p>
        </p:txBody>
      </p:sp>
    </p:spTree>
    <p:extLst>
      <p:ext uri="{BB962C8B-B14F-4D97-AF65-F5344CB8AC3E}">
        <p14:creationId xmlns:p14="http://schemas.microsoft.com/office/powerpoint/2010/main" val="1617982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Ce bloc de compétence est</a:t>
            </a:r>
            <a:r>
              <a:rPr lang="fr-FR" baseline="0" dirty="0" smtClean="0"/>
              <a:t> nouveau et assez transversal même si sa déclinaison est adaptée au laboratoire de recherche et développement. Les compétences seront développées lors des stages, en lycée, et au cours des projets collaboratifs. Ces compétences  feront l’objet d’un suivi et d’une analyse dans le portfolio. </a:t>
            </a:r>
          </a:p>
          <a:p>
            <a:endParaRPr lang="fr-FR"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Ce bloc de compétences « </a:t>
            </a:r>
            <a:r>
              <a:rPr lang="fr-FR" sz="1200" b="1" dirty="0" smtClean="0">
                <a:solidFill>
                  <a:srgbClr val="1D4999"/>
                </a:solidFill>
              </a:rPr>
              <a:t>Gestion opérationnelle du laboratoire »</a:t>
            </a:r>
            <a:r>
              <a:rPr lang="fr-FR" sz="1200" b="0" strike="noStrike" spc="-1" baseline="0" dirty="0" smtClean="0">
                <a:solidFill>
                  <a:srgbClr val="1D4999"/>
                </a:solidFill>
                <a:latin typeface="+mn-lt"/>
              </a:rPr>
              <a:t> </a:t>
            </a:r>
            <a:r>
              <a:rPr lang="fr-FR" baseline="0" dirty="0" smtClean="0"/>
              <a:t>est équivalent au bloc de compétences « </a:t>
            </a:r>
            <a:r>
              <a:rPr lang="fr-FR" sz="1200" b="1" dirty="0" smtClean="0">
                <a:solidFill>
                  <a:srgbClr val="1D4999"/>
                </a:solidFill>
              </a:rPr>
              <a:t>Gestion opérationnelle et documentaire du laboratoire » </a:t>
            </a:r>
            <a:r>
              <a:rPr lang="fr-FR" sz="1200" b="0" dirty="0" smtClean="0">
                <a:solidFill>
                  <a:srgbClr val="1D4999"/>
                </a:solidFill>
              </a:rPr>
              <a:t>du BTS </a:t>
            </a:r>
            <a:r>
              <a:rPr lang="fr-FR" sz="1200" b="0" dirty="0" err="1" smtClean="0">
                <a:solidFill>
                  <a:srgbClr val="1D4999"/>
                </a:solidFill>
              </a:rPr>
              <a:t>Bioabalyse</a:t>
            </a:r>
            <a:r>
              <a:rPr lang="fr-FR" sz="1200" b="0" dirty="0" smtClean="0">
                <a:solidFill>
                  <a:srgbClr val="1D4999"/>
                </a:solidFill>
              </a:rPr>
              <a:t> en laboratoire de contrôle.</a:t>
            </a:r>
            <a:endParaRPr lang="fr-FR" sz="1200" b="0" strike="noStrike" spc="-1" dirty="0" smtClean="0">
              <a:solidFill>
                <a:srgbClr val="1D4999"/>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Maintenance, prévention des risques, analyse de documents techniques et technologiques , gestion des plateaux techniques sont les compétence identifiées dans ce bloc. </a:t>
            </a:r>
            <a:endParaRPr lang="fr-FR" dirty="0"/>
          </a:p>
        </p:txBody>
      </p:sp>
      <p:sp>
        <p:nvSpPr>
          <p:cNvPr id="4" name="Espace réservé du numéro de diapositive 3"/>
          <p:cNvSpPr>
            <a:spLocks noGrp="1"/>
          </p:cNvSpPr>
          <p:nvPr>
            <p:ph type="sldNum" sz="quarter" idx="10"/>
          </p:nvPr>
        </p:nvSpPr>
        <p:spPr/>
        <p:txBody>
          <a:bodyPr/>
          <a:lstStyle/>
          <a:p>
            <a:fld id="{486DA291-A548-4709-8B14-A7B5268F531D}" type="slidenum">
              <a:rPr lang="fr-FR" smtClean="0"/>
              <a:t>5</a:t>
            </a:fld>
            <a:endParaRPr lang="fr-FR"/>
          </a:p>
        </p:txBody>
      </p:sp>
    </p:spTree>
    <p:extLst>
      <p:ext uri="{BB962C8B-B14F-4D97-AF65-F5344CB8AC3E}">
        <p14:creationId xmlns:p14="http://schemas.microsoft.com/office/powerpoint/2010/main" val="788434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Ce bloc est également nouveau dans le référentiel suite à la demande des professionnels des deux domaines cœur de métier, présents dans le groupe d</a:t>
            </a:r>
            <a:r>
              <a:rPr lang="fr-FR" baseline="0" dirty="0" smtClean="0"/>
              <a:t>e travail. La notion de partenariat, de réseau professionnel et de réflexivité sur la place du technicien, dans un collectif d’entreprise fait partie du niveau de maitrise attendu pour une qualification de niveau 5. </a:t>
            </a:r>
          </a:p>
          <a:p>
            <a:r>
              <a:rPr lang="fr-FR" baseline="0" dirty="0" smtClean="0"/>
              <a:t>Le technicien peut alors être amené à rendre compte à sa hiérarchie par une présentation orale ou écrite, explicite et objective de ses résultats expérimentaux, et de leur interprétation.</a:t>
            </a:r>
          </a:p>
          <a:p>
            <a:r>
              <a:rPr lang="fr-FR" baseline="0" dirty="0" smtClean="0"/>
              <a:t>Il ou elle peut identifier des pistes d’amélioration d’une technique, dans le cadre d’une stratégie de recherche définie par le chercheur. </a:t>
            </a:r>
          </a:p>
        </p:txBody>
      </p:sp>
      <p:sp>
        <p:nvSpPr>
          <p:cNvPr id="4" name="Espace réservé du numéro de diapositive 3"/>
          <p:cNvSpPr>
            <a:spLocks noGrp="1"/>
          </p:cNvSpPr>
          <p:nvPr>
            <p:ph type="sldNum" sz="quarter" idx="10"/>
          </p:nvPr>
        </p:nvSpPr>
        <p:spPr/>
        <p:txBody>
          <a:bodyPr/>
          <a:lstStyle/>
          <a:p>
            <a:fld id="{486DA291-A548-4709-8B14-A7B5268F531D}" type="slidenum">
              <a:rPr lang="fr-FR" smtClean="0"/>
              <a:t>6</a:t>
            </a:fld>
            <a:endParaRPr lang="fr-FR"/>
          </a:p>
        </p:txBody>
      </p:sp>
    </p:spTree>
    <p:extLst>
      <p:ext uri="{BB962C8B-B14F-4D97-AF65-F5344CB8AC3E}">
        <p14:creationId xmlns:p14="http://schemas.microsoft.com/office/powerpoint/2010/main" val="4183237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baseline="0" dirty="0" smtClean="0">
                <a:solidFill>
                  <a:srgbClr val="000000"/>
                </a:solidFill>
                <a:latin typeface="Arial" panose="020B0604020202020204" pitchFamily="34" charset="0"/>
                <a:cs typeface="Arial" panose="020B0604020202020204" pitchFamily="34" charset="0"/>
              </a:rPr>
              <a:t>Comme dans l’ancien référentiel, deux périodes de stage sont prévues, en première et deuxième année.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baseline="0" dirty="0" smtClean="0">
                <a:solidFill>
                  <a:srgbClr val="000000"/>
                </a:solidFill>
                <a:latin typeface="Arial" panose="020B0604020202020204" pitchFamily="34" charset="0"/>
                <a:cs typeface="Arial" panose="020B0604020202020204" pitchFamily="34" charset="0"/>
              </a:rPr>
              <a:t>Dans l’ancien référentiel l’exigence de la maîtrise scientifique d’un sujet de recherche, en plus de la maitrise technique et technologique dépassait le niveau « technicien supérieur » et exigeait alors un accompagnement supplémentaire par le professionnel tuteur de stage.</a:t>
            </a:r>
            <a:endParaRPr lang="fr-FR" sz="1200" b="0" dirty="0" smtClean="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smtClean="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0000"/>
                </a:solidFill>
                <a:latin typeface="Arial" panose="020B0604020202020204" pitchFamily="34" charset="0"/>
                <a:cs typeface="Arial" panose="020B0604020202020204" pitchFamily="34" charset="0"/>
              </a:rPr>
              <a:t>Dans</a:t>
            </a:r>
            <a:r>
              <a:rPr lang="fr-FR" sz="1200" b="1" baseline="0" dirty="0" smtClean="0">
                <a:solidFill>
                  <a:srgbClr val="000000"/>
                </a:solidFill>
                <a:latin typeface="Arial" panose="020B0604020202020204" pitchFamily="34" charset="0"/>
                <a:cs typeface="Arial" panose="020B0604020202020204" pitchFamily="34" charset="0"/>
              </a:rPr>
              <a:t> ce référentiel rénové, l</a:t>
            </a:r>
            <a:r>
              <a:rPr lang="fr-FR" sz="1200" b="1" dirty="0" smtClean="0">
                <a:solidFill>
                  <a:srgbClr val="000000"/>
                </a:solidFill>
                <a:latin typeface="Arial" panose="020B0604020202020204" pitchFamily="34" charset="0"/>
                <a:cs typeface="Arial" panose="020B0604020202020204" pitchFamily="34" charset="0"/>
              </a:rPr>
              <a:t>es stages sont recentrés sur une maitrise </a:t>
            </a:r>
            <a:r>
              <a:rPr lang="fr-FR" sz="1200" b="1" baseline="0" dirty="0" smtClean="0">
                <a:solidFill>
                  <a:srgbClr val="000000"/>
                </a:solidFill>
                <a:latin typeface="Arial" panose="020B0604020202020204" pitchFamily="34" charset="0"/>
                <a:cs typeface="Arial" panose="020B0604020202020204" pitchFamily="34" charset="0"/>
              </a:rPr>
              <a:t>technique et technologique représentant les activités cœur de métier du technicien supérieur. Cette maitrise nécessite une appropriation des notions et concepts liés aux techniques mises en œuvre, fondées sur des technologies de pointe nécessitant une expertise fine, et pouvant cibler des démarches d’amélioration les protocoles.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baseline="0" dirty="0" smtClean="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baseline="0" dirty="0" smtClean="0">
                <a:solidFill>
                  <a:srgbClr val="000000"/>
                </a:solidFill>
                <a:latin typeface="Arial" panose="020B0604020202020204" pitchFamily="34" charset="0"/>
                <a:cs typeface="Arial" panose="020B0604020202020204" pitchFamily="34" charset="0"/>
              </a:rPr>
              <a:t>En lien avec ces deux stages, les compétences développées sont recentrées sur les réelles compétences du technicien qui correspondent à son quotidien, accompagné par le chercheur ou par le responsable de l’équipe de bioproduction.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baseline="0" dirty="0" smtClean="0">
                <a:solidFill>
                  <a:srgbClr val="000000"/>
                </a:solidFill>
                <a:latin typeface="Arial" panose="020B0604020202020204" pitchFamily="34" charset="0"/>
                <a:cs typeface="Arial" panose="020B0604020202020204" pitchFamily="34" charset="0"/>
              </a:rPr>
              <a:t>L’ensemble des compétences des 4 blocs  sont développées lors des stages en milieu professionnel. Cependant seules les compétences identifiées dans les blocs 1 et 4 donnent lieu à une évaluation certificative à l’examen, en lien direct avec ces périodes de formation en milieu professionnel..</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656718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Concernant les horaires,</a:t>
            </a:r>
            <a:r>
              <a:rPr lang="fr-FR" baseline="0" dirty="0" smtClean="0"/>
              <a:t> l’enseignement général retrouve une place clairement affichée pour une formation transversale de niveau BTS donc qualification 5 pour un diplôme professionnalisant de technicien et de niveau bac +2.  permettant une poursuite d’études en niveau L3.</a:t>
            </a:r>
          </a:p>
          <a:p>
            <a:r>
              <a:rPr lang="fr-FR" baseline="0" dirty="0" smtClean="0"/>
              <a:t>Chaque enseignement général  est validé par une épreuve certifiant les acquis des compétences , au service des compétences professionnelles et de la poursuite d’études. </a:t>
            </a:r>
          </a:p>
          <a:p>
            <a:endParaRPr lang="fr-FR" baseline="0" dirty="0" smtClean="0"/>
          </a:p>
          <a:p>
            <a:r>
              <a:rPr lang="fr-FR" baseline="0" dirty="0" smtClean="0"/>
              <a:t>Chaque bloc de compétences professionnelles est défini par un horaire classe entière, pour mener des activités de nature variées, et en groupe restreints (12 à 15 étudiants dans les laboratoires spécialisés du lycée.</a:t>
            </a:r>
          </a:p>
          <a:p>
            <a:r>
              <a:rPr lang="fr-FR" dirty="0" smtClean="0"/>
              <a:t>Un nombre important d’heures de formation est attribué pour la pratique en laboratoire des activités technologiques permettant</a:t>
            </a:r>
            <a:r>
              <a:rPr lang="fr-FR" baseline="0" dirty="0" smtClean="0"/>
              <a:t> e</a:t>
            </a:r>
            <a:r>
              <a:rPr lang="fr-FR" dirty="0" smtClean="0"/>
              <a:t> développer des </a:t>
            </a:r>
            <a:r>
              <a:rPr lang="fr-FR" dirty="0" err="1" smtClean="0"/>
              <a:t>competences</a:t>
            </a:r>
            <a:r>
              <a:rPr lang="fr-FR" dirty="0" smtClean="0"/>
              <a:t> professionnelles. Les compétences des 4 blocs</a:t>
            </a:r>
            <a:r>
              <a:rPr lang="fr-FR" baseline="0" dirty="0" smtClean="0"/>
              <a:t> se développent et se renforcent également lors des deux stages en milieu professionnel.</a:t>
            </a:r>
            <a:endParaRPr lang="fr-FR" dirty="0"/>
          </a:p>
        </p:txBody>
      </p:sp>
      <p:sp>
        <p:nvSpPr>
          <p:cNvPr id="4" name="Espace réservé du numéro de diapositive 3"/>
          <p:cNvSpPr>
            <a:spLocks noGrp="1"/>
          </p:cNvSpPr>
          <p:nvPr>
            <p:ph type="sldNum" sz="quarter" idx="10"/>
          </p:nvPr>
        </p:nvSpPr>
        <p:spPr/>
        <p:txBody>
          <a:bodyPr/>
          <a:lstStyle/>
          <a:p>
            <a:fld id="{486DA291-A548-4709-8B14-A7B5268F531D}" type="slidenum">
              <a:rPr lang="fr-FR" smtClean="0"/>
              <a:t>8</a:t>
            </a:fld>
            <a:endParaRPr lang="fr-FR"/>
          </a:p>
        </p:txBody>
      </p:sp>
    </p:spTree>
    <p:extLst>
      <p:ext uri="{BB962C8B-B14F-4D97-AF65-F5344CB8AC3E}">
        <p14:creationId xmlns:p14="http://schemas.microsoft.com/office/powerpoint/2010/main" val="1653565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 groupe de travail d’élaboration</a:t>
            </a:r>
            <a:r>
              <a:rPr lang="fr-FR" baseline="0" dirty="0" smtClean="0"/>
              <a:t> du nouveau référentiel, en association avec la direction générale de l’enseignement scolaire, la </a:t>
            </a:r>
            <a:r>
              <a:rPr lang="fr-FR" baseline="0" dirty="0" err="1" smtClean="0"/>
              <a:t>DGESCO</a:t>
            </a:r>
            <a:r>
              <a:rPr lang="fr-FR" baseline="0" dirty="0" smtClean="0"/>
              <a:t> est composé de professionnels des deux secteurs visés </a:t>
            </a:r>
          </a:p>
          <a:p>
            <a:r>
              <a:rPr lang="fr-FR" baseline="0" dirty="0" smtClean="0"/>
              <a:t>Ce </a:t>
            </a:r>
            <a:r>
              <a:rPr lang="fr-FR" baseline="0" dirty="0" err="1" smtClean="0"/>
              <a:t>nv</a:t>
            </a:r>
            <a:r>
              <a:rPr lang="fr-FR" baseline="0" dirty="0" smtClean="0"/>
              <a:t> </a:t>
            </a:r>
            <a:r>
              <a:rPr lang="fr-FR" baseline="0" dirty="0" err="1" smtClean="0"/>
              <a:t>referentiel</a:t>
            </a:r>
            <a:r>
              <a:rPr lang="fr-FR" baseline="0" dirty="0" smtClean="0"/>
              <a:t> a été présenté comme diplôme de l’enseignement supérieur par la DGESIP  au </a:t>
            </a:r>
            <a:r>
              <a:rPr lang="fr-FR" baseline="0" dirty="0" err="1" smtClean="0"/>
              <a:t>CNESER</a:t>
            </a:r>
            <a:r>
              <a:rPr lang="fr-FR" baseline="0" dirty="0" smtClean="0"/>
              <a:t> (conseil national enseignement supérieur et de la recherche) qui a validé le niveau de formation et les modalités de certification, </a:t>
            </a:r>
          </a:p>
          <a:p>
            <a:r>
              <a:rPr lang="fr-FR" baseline="0" dirty="0" smtClean="0"/>
              <a:t>Il a aussi été présenté à la CSL (</a:t>
            </a:r>
            <a:r>
              <a:rPr lang="fr-FR" baseline="0" dirty="0" err="1" smtClean="0"/>
              <a:t>comm</a:t>
            </a:r>
            <a:r>
              <a:rPr lang="fr-FR" baseline="0" dirty="0" smtClean="0"/>
              <a:t> </a:t>
            </a:r>
            <a:r>
              <a:rPr lang="fr-FR" baseline="0" dirty="0" err="1" smtClean="0"/>
              <a:t>specialisée</a:t>
            </a:r>
            <a:r>
              <a:rPr lang="fr-FR" baseline="0" dirty="0" smtClean="0"/>
              <a:t> des </a:t>
            </a:r>
            <a:r>
              <a:rPr lang="fr-FR" baseline="0" dirty="0" err="1" smtClean="0"/>
              <a:t>lycees</a:t>
            </a:r>
            <a:r>
              <a:rPr lang="fr-FR" baseline="0" dirty="0" smtClean="0"/>
              <a:t>) pour les enseignements , en particulier les enseignements généraux </a:t>
            </a:r>
          </a:p>
          <a:p>
            <a:r>
              <a:rPr lang="fr-FR" baseline="0" dirty="0" smtClean="0"/>
              <a:t>Il a aussi été présenté au </a:t>
            </a:r>
            <a:r>
              <a:rPr lang="fr-FR" baseline="0" dirty="0" err="1" smtClean="0"/>
              <a:t>CSE</a:t>
            </a:r>
            <a:r>
              <a:rPr lang="fr-FR" baseline="0" dirty="0" smtClean="0"/>
              <a:t> (conseil sup de l’éducation) pour les valeurs éducatives menant à la professionnalisation en vue de l’insertion professionnelle et préparant également à la poursuite d’études. </a:t>
            </a:r>
          </a:p>
          <a:p>
            <a:r>
              <a:rPr lang="fr-FR" baseline="0" smtClean="0"/>
              <a:t>Trois séances en CPC (comm prof consultative) ont validé successivement la note d’opportunité de rénovation en juin 2021 , le nouveau référentiel d’activités professionnelles en septembre 2022, et  puis le 2 février 2024 où il a reçu un avis conforme.</a:t>
            </a:r>
          </a:p>
          <a:p>
            <a:endParaRPr lang="fr-FR" baseline="0" dirty="0" smtClean="0"/>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486DA291-A548-4709-8B14-A7B5268F531D}" type="slidenum">
              <a:rPr lang="fr-FR" smtClean="0"/>
              <a:t>9</a:t>
            </a:fld>
            <a:endParaRPr lang="fr-FR"/>
          </a:p>
        </p:txBody>
      </p:sp>
    </p:spTree>
    <p:extLst>
      <p:ext uri="{BB962C8B-B14F-4D97-AF65-F5344CB8AC3E}">
        <p14:creationId xmlns:p14="http://schemas.microsoft.com/office/powerpoint/2010/main" val="2029745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r>
              <a:rPr lang="fr-FR" smtClean="0"/>
              <a:t>02/02/2024</a:t>
            </a:r>
            <a:endParaRPr lang="fr-FR"/>
          </a:p>
        </p:txBody>
      </p:sp>
      <p:sp>
        <p:nvSpPr>
          <p:cNvPr id="5" name="Espace réservé du pied de page 4"/>
          <p:cNvSpPr>
            <a:spLocks noGrp="1"/>
          </p:cNvSpPr>
          <p:nvPr>
            <p:ph type="ftr" sz="quarter" idx="11"/>
          </p:nvPr>
        </p:nvSpPr>
        <p:spPr/>
        <p:txBody>
          <a:bodyPr/>
          <a:lstStyle/>
          <a:p>
            <a:r>
              <a:rPr lang="fr-FR" smtClean="0"/>
              <a:t>DGESCO – DGESIP - IGÉSR</a:t>
            </a:r>
            <a:endParaRPr lang="fr-FR"/>
          </a:p>
        </p:txBody>
      </p:sp>
      <p:sp>
        <p:nvSpPr>
          <p:cNvPr id="6" name="Espace réservé du numéro de diapositive 5"/>
          <p:cNvSpPr>
            <a:spLocks noGrp="1"/>
          </p:cNvSpPr>
          <p:nvPr>
            <p:ph type="sldNum" sz="quarter" idx="12"/>
          </p:nvPr>
        </p:nvSpPr>
        <p:spPr/>
        <p:txBody>
          <a:bodyPr/>
          <a:lstStyle/>
          <a:p>
            <a:fld id="{9BE67ED9-B119-4002-A371-935603667797}" type="slidenum">
              <a:rPr lang="fr-FR" smtClean="0"/>
              <a:t>‹N°›</a:t>
            </a:fld>
            <a:endParaRPr lang="fr-FR"/>
          </a:p>
        </p:txBody>
      </p:sp>
    </p:spTree>
    <p:extLst>
      <p:ext uri="{BB962C8B-B14F-4D97-AF65-F5344CB8AC3E}">
        <p14:creationId xmlns:p14="http://schemas.microsoft.com/office/powerpoint/2010/main" val="10612262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02/02/2024</a:t>
            </a:r>
            <a:endParaRPr lang="fr-FR"/>
          </a:p>
        </p:txBody>
      </p:sp>
      <p:sp>
        <p:nvSpPr>
          <p:cNvPr id="5" name="Espace réservé du pied de page 4"/>
          <p:cNvSpPr>
            <a:spLocks noGrp="1"/>
          </p:cNvSpPr>
          <p:nvPr>
            <p:ph type="ftr" sz="quarter" idx="11"/>
          </p:nvPr>
        </p:nvSpPr>
        <p:spPr/>
        <p:txBody>
          <a:bodyPr/>
          <a:lstStyle/>
          <a:p>
            <a:r>
              <a:rPr lang="fr-FR" smtClean="0"/>
              <a:t>DGESCO – DGESIP - IGÉSR</a:t>
            </a:r>
            <a:endParaRPr lang="fr-FR"/>
          </a:p>
        </p:txBody>
      </p:sp>
      <p:sp>
        <p:nvSpPr>
          <p:cNvPr id="6" name="Espace réservé du numéro de diapositive 5"/>
          <p:cNvSpPr>
            <a:spLocks noGrp="1"/>
          </p:cNvSpPr>
          <p:nvPr>
            <p:ph type="sldNum" sz="quarter" idx="12"/>
          </p:nvPr>
        </p:nvSpPr>
        <p:spPr/>
        <p:txBody>
          <a:bodyPr/>
          <a:lstStyle/>
          <a:p>
            <a:fld id="{9BE67ED9-B119-4002-A371-935603667797}" type="slidenum">
              <a:rPr lang="fr-FR" smtClean="0"/>
              <a:t>‹N°›</a:t>
            </a:fld>
            <a:endParaRPr lang="fr-FR"/>
          </a:p>
        </p:txBody>
      </p:sp>
    </p:spTree>
    <p:extLst>
      <p:ext uri="{BB962C8B-B14F-4D97-AF65-F5344CB8AC3E}">
        <p14:creationId xmlns:p14="http://schemas.microsoft.com/office/powerpoint/2010/main" val="1045169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02/02/2024</a:t>
            </a:r>
            <a:endParaRPr lang="fr-FR"/>
          </a:p>
        </p:txBody>
      </p:sp>
      <p:sp>
        <p:nvSpPr>
          <p:cNvPr id="5" name="Espace réservé du pied de page 4"/>
          <p:cNvSpPr>
            <a:spLocks noGrp="1"/>
          </p:cNvSpPr>
          <p:nvPr>
            <p:ph type="ftr" sz="quarter" idx="11"/>
          </p:nvPr>
        </p:nvSpPr>
        <p:spPr/>
        <p:txBody>
          <a:bodyPr/>
          <a:lstStyle/>
          <a:p>
            <a:r>
              <a:rPr lang="fr-FR" smtClean="0"/>
              <a:t>DGESCO – DGESIP - IGÉSR</a:t>
            </a:r>
            <a:endParaRPr lang="fr-FR"/>
          </a:p>
        </p:txBody>
      </p:sp>
      <p:sp>
        <p:nvSpPr>
          <p:cNvPr id="6" name="Espace réservé du numéro de diapositive 5"/>
          <p:cNvSpPr>
            <a:spLocks noGrp="1"/>
          </p:cNvSpPr>
          <p:nvPr>
            <p:ph type="sldNum" sz="quarter" idx="12"/>
          </p:nvPr>
        </p:nvSpPr>
        <p:spPr/>
        <p:txBody>
          <a:bodyPr/>
          <a:lstStyle/>
          <a:p>
            <a:fld id="{9BE67ED9-B119-4002-A371-935603667797}" type="slidenum">
              <a:rPr lang="fr-FR" smtClean="0"/>
              <a:t>‹N°›</a:t>
            </a:fld>
            <a:endParaRPr lang="fr-FR"/>
          </a:p>
        </p:txBody>
      </p:sp>
    </p:spTree>
    <p:extLst>
      <p:ext uri="{BB962C8B-B14F-4D97-AF65-F5344CB8AC3E}">
        <p14:creationId xmlns:p14="http://schemas.microsoft.com/office/powerpoint/2010/main" val="221294834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240000" cy="240000"/>
          </a:xfrm>
          <a:ln>
            <a:solidFill>
              <a:schemeClr val="tx1">
                <a:alpha val="0"/>
              </a:schemeClr>
            </a:solidFill>
          </a:ln>
        </p:spPr>
        <p:txBody>
          <a:bodyPr/>
          <a:lstStyle>
            <a:lvl1pPr>
              <a:defRPr sz="133">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lvl1pPr>
              <a:defRPr/>
            </a:lvl1pPr>
          </a:lstStyle>
          <a:p>
            <a:pPr algn="r"/>
            <a:r>
              <a:rPr lang="fr-FR" cap="all" smtClean="0"/>
              <a:t>02/02/2024</a:t>
            </a:r>
            <a:endParaRPr lang="fr-FR" cap="all" dirty="0"/>
          </a:p>
        </p:txBody>
      </p:sp>
      <p:sp>
        <p:nvSpPr>
          <p:cNvPr id="3" name="Espace réservé du pied de page 2"/>
          <p:cNvSpPr>
            <a:spLocks noGrp="1"/>
          </p:cNvSpPr>
          <p:nvPr>
            <p:ph type="ftr" sz="quarter" idx="11"/>
          </p:nvPr>
        </p:nvSpPr>
        <p:spPr bwMode="gray"/>
        <p:txBody>
          <a:bodyPr/>
          <a:lstStyle>
            <a:lvl1pPr>
              <a:defRPr/>
            </a:lvl1pPr>
          </a:lstStyle>
          <a:p>
            <a:r>
              <a:rPr lang="fr-FR"/>
              <a:t>DGESCO – DGESIP - IGÉSR</a:t>
            </a:r>
            <a:endParaRPr lang="fr-FR" dirty="0"/>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80000" y="3128061"/>
            <a:ext cx="11232000" cy="2769600"/>
          </a:xfrm>
        </p:spPr>
        <p:txBody>
          <a:bodyPr/>
          <a:lstStyle>
            <a:lvl1pPr>
              <a:lnSpc>
                <a:spcPct val="90000"/>
              </a:lnSpc>
              <a:spcAft>
                <a:spcPts val="0"/>
              </a:spcAft>
              <a:defRPr sz="2400" b="1" cap="all" baseline="0"/>
            </a:lvl1pPr>
            <a:lvl2pPr marL="0" indent="0">
              <a:spcBef>
                <a:spcPts val="667"/>
              </a:spcBef>
              <a:spcAft>
                <a:spcPts val="0"/>
              </a:spcAft>
              <a:buNone/>
              <a:defRPr sz="2467"/>
            </a:lvl2pPr>
          </a:lstStyle>
          <a:p>
            <a:pPr lvl="0"/>
            <a:r>
              <a:rPr lang="fr-FR" dirty="0"/>
              <a:t>Titre</a:t>
            </a:r>
          </a:p>
          <a:p>
            <a:pPr lvl="1"/>
            <a:r>
              <a:rPr lang="fr-FR" dirty="0"/>
              <a:t>Sous-titre</a:t>
            </a:r>
          </a:p>
        </p:txBody>
      </p:sp>
      <p:cxnSp>
        <p:nvCxnSpPr>
          <p:cNvPr id="12" name="Connecteur droit 11"/>
          <p:cNvCxnSpPr/>
          <p:nvPr userDrawn="1"/>
        </p:nvCxnSpPr>
        <p:spPr bwMode="gray">
          <a:xfrm>
            <a:off x="480000" y="6143226"/>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F087EBDF-C1D8-E24D-910C-98CBCBBF7CA8}"/>
              </a:ext>
            </a:extLst>
          </p:cNvPr>
          <p:cNvPicPr>
            <a:picLocks noChangeAspect="1"/>
          </p:cNvPicPr>
          <p:nvPr userDrawn="1"/>
        </p:nvPicPr>
        <p:blipFill>
          <a:blip r:embed="rId2"/>
          <a:stretch>
            <a:fillRect/>
          </a:stretch>
        </p:blipFill>
        <p:spPr>
          <a:xfrm>
            <a:off x="223995" y="120001"/>
            <a:ext cx="1704156" cy="2108892"/>
          </a:xfrm>
          <a:prstGeom prst="rect">
            <a:avLst/>
          </a:prstGeom>
        </p:spPr>
      </p:pic>
      <p:pic>
        <p:nvPicPr>
          <p:cNvPr id="4" name="Image 3">
            <a:extLst>
              <a:ext uri="{FF2B5EF4-FFF2-40B4-BE49-F238E27FC236}">
                <a16:creationId xmlns:a16="http://schemas.microsoft.com/office/drawing/2014/main" id="{68F04B3B-184E-300B-81DF-B2546BDC1945}"/>
              </a:ext>
            </a:extLst>
          </p:cNvPr>
          <p:cNvPicPr>
            <a:picLocks noChangeAspect="1"/>
          </p:cNvPicPr>
          <p:nvPr userDrawn="1"/>
        </p:nvPicPr>
        <p:blipFill>
          <a:blip r:embed="rId3"/>
          <a:stretch>
            <a:fillRect/>
          </a:stretch>
        </p:blipFill>
        <p:spPr>
          <a:xfrm>
            <a:off x="10364310" y="120001"/>
            <a:ext cx="1622117" cy="1004744"/>
          </a:xfrm>
          <a:prstGeom prst="rect">
            <a:avLst/>
          </a:prstGeom>
        </p:spPr>
      </p:pic>
      <p:pic>
        <p:nvPicPr>
          <p:cNvPr id="13" name="Image 12"/>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64310" y="6290674"/>
            <a:ext cx="557981" cy="506155"/>
          </a:xfrm>
          <a:prstGeom prst="rect">
            <a:avLst/>
          </a:prstGeom>
          <a:noFill/>
        </p:spPr>
      </p:pic>
    </p:spTree>
    <p:extLst>
      <p:ext uri="{BB962C8B-B14F-4D97-AF65-F5344CB8AC3E}">
        <p14:creationId xmlns:p14="http://schemas.microsoft.com/office/powerpoint/2010/main" val="20463670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02/02/2024</a:t>
            </a:r>
            <a:endParaRPr lang="fr-FR"/>
          </a:p>
        </p:txBody>
      </p:sp>
      <p:sp>
        <p:nvSpPr>
          <p:cNvPr id="5" name="Espace réservé du pied de page 4"/>
          <p:cNvSpPr>
            <a:spLocks noGrp="1"/>
          </p:cNvSpPr>
          <p:nvPr>
            <p:ph type="ftr" sz="quarter" idx="11"/>
          </p:nvPr>
        </p:nvSpPr>
        <p:spPr/>
        <p:txBody>
          <a:bodyPr/>
          <a:lstStyle/>
          <a:p>
            <a:r>
              <a:rPr lang="fr-FR" smtClean="0"/>
              <a:t>DGESCO – DGESIP - IGÉSR</a:t>
            </a:r>
            <a:endParaRPr lang="fr-FR"/>
          </a:p>
        </p:txBody>
      </p:sp>
      <p:sp>
        <p:nvSpPr>
          <p:cNvPr id="6" name="Espace réservé du numéro de diapositive 5"/>
          <p:cNvSpPr>
            <a:spLocks noGrp="1"/>
          </p:cNvSpPr>
          <p:nvPr>
            <p:ph type="sldNum" sz="quarter" idx="12"/>
          </p:nvPr>
        </p:nvSpPr>
        <p:spPr/>
        <p:txBody>
          <a:bodyPr/>
          <a:lstStyle/>
          <a:p>
            <a:fld id="{9BE67ED9-B119-4002-A371-935603667797}" type="slidenum">
              <a:rPr lang="fr-FR" smtClean="0"/>
              <a:t>‹N°›</a:t>
            </a:fld>
            <a:endParaRPr lang="fr-FR"/>
          </a:p>
        </p:txBody>
      </p:sp>
    </p:spTree>
    <p:extLst>
      <p:ext uri="{BB962C8B-B14F-4D97-AF65-F5344CB8AC3E}">
        <p14:creationId xmlns:p14="http://schemas.microsoft.com/office/powerpoint/2010/main" val="33937083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r>
              <a:rPr lang="fr-FR" smtClean="0"/>
              <a:t>02/02/2024</a:t>
            </a:r>
            <a:endParaRPr lang="fr-FR"/>
          </a:p>
        </p:txBody>
      </p:sp>
      <p:sp>
        <p:nvSpPr>
          <p:cNvPr id="5" name="Espace réservé du pied de page 4"/>
          <p:cNvSpPr>
            <a:spLocks noGrp="1"/>
          </p:cNvSpPr>
          <p:nvPr>
            <p:ph type="ftr" sz="quarter" idx="11"/>
          </p:nvPr>
        </p:nvSpPr>
        <p:spPr/>
        <p:txBody>
          <a:bodyPr/>
          <a:lstStyle/>
          <a:p>
            <a:r>
              <a:rPr lang="fr-FR" smtClean="0"/>
              <a:t>DGESCO – DGESIP - IGÉSR</a:t>
            </a:r>
            <a:endParaRPr lang="fr-FR"/>
          </a:p>
        </p:txBody>
      </p:sp>
      <p:sp>
        <p:nvSpPr>
          <p:cNvPr id="6" name="Espace réservé du numéro de diapositive 5"/>
          <p:cNvSpPr>
            <a:spLocks noGrp="1"/>
          </p:cNvSpPr>
          <p:nvPr>
            <p:ph type="sldNum" sz="quarter" idx="12"/>
          </p:nvPr>
        </p:nvSpPr>
        <p:spPr/>
        <p:txBody>
          <a:bodyPr/>
          <a:lstStyle/>
          <a:p>
            <a:fld id="{9BE67ED9-B119-4002-A371-935603667797}" type="slidenum">
              <a:rPr lang="fr-FR" smtClean="0"/>
              <a:t>‹N°›</a:t>
            </a:fld>
            <a:endParaRPr lang="fr-FR"/>
          </a:p>
        </p:txBody>
      </p:sp>
    </p:spTree>
    <p:extLst>
      <p:ext uri="{BB962C8B-B14F-4D97-AF65-F5344CB8AC3E}">
        <p14:creationId xmlns:p14="http://schemas.microsoft.com/office/powerpoint/2010/main" val="570570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t>02/02/2024</a:t>
            </a:r>
            <a:endParaRPr lang="fr-FR"/>
          </a:p>
        </p:txBody>
      </p:sp>
      <p:sp>
        <p:nvSpPr>
          <p:cNvPr id="6" name="Espace réservé du pied de page 5"/>
          <p:cNvSpPr>
            <a:spLocks noGrp="1"/>
          </p:cNvSpPr>
          <p:nvPr>
            <p:ph type="ftr" sz="quarter" idx="11"/>
          </p:nvPr>
        </p:nvSpPr>
        <p:spPr/>
        <p:txBody>
          <a:bodyPr/>
          <a:lstStyle/>
          <a:p>
            <a:r>
              <a:rPr lang="fr-FR" smtClean="0"/>
              <a:t>DGESCO – DGESIP - IGÉSR</a:t>
            </a:r>
            <a:endParaRPr lang="fr-FR"/>
          </a:p>
        </p:txBody>
      </p:sp>
      <p:sp>
        <p:nvSpPr>
          <p:cNvPr id="7" name="Espace réservé du numéro de diapositive 6"/>
          <p:cNvSpPr>
            <a:spLocks noGrp="1"/>
          </p:cNvSpPr>
          <p:nvPr>
            <p:ph type="sldNum" sz="quarter" idx="12"/>
          </p:nvPr>
        </p:nvSpPr>
        <p:spPr/>
        <p:txBody>
          <a:bodyPr/>
          <a:lstStyle/>
          <a:p>
            <a:fld id="{9BE67ED9-B119-4002-A371-935603667797}" type="slidenum">
              <a:rPr lang="fr-FR" smtClean="0"/>
              <a:t>‹N°›</a:t>
            </a:fld>
            <a:endParaRPr lang="fr-FR"/>
          </a:p>
        </p:txBody>
      </p:sp>
    </p:spTree>
    <p:extLst>
      <p:ext uri="{BB962C8B-B14F-4D97-AF65-F5344CB8AC3E}">
        <p14:creationId xmlns:p14="http://schemas.microsoft.com/office/powerpoint/2010/main" val="2871135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t>02/02/2024</a:t>
            </a:r>
            <a:endParaRPr lang="fr-FR"/>
          </a:p>
        </p:txBody>
      </p:sp>
      <p:sp>
        <p:nvSpPr>
          <p:cNvPr id="8" name="Espace réservé du pied de page 7"/>
          <p:cNvSpPr>
            <a:spLocks noGrp="1"/>
          </p:cNvSpPr>
          <p:nvPr>
            <p:ph type="ftr" sz="quarter" idx="11"/>
          </p:nvPr>
        </p:nvSpPr>
        <p:spPr/>
        <p:txBody>
          <a:bodyPr/>
          <a:lstStyle/>
          <a:p>
            <a:r>
              <a:rPr lang="fr-FR" smtClean="0"/>
              <a:t>DGESCO – DGESIP - IGÉSR</a:t>
            </a:r>
            <a:endParaRPr lang="fr-FR"/>
          </a:p>
        </p:txBody>
      </p:sp>
      <p:sp>
        <p:nvSpPr>
          <p:cNvPr id="9" name="Espace réservé du numéro de diapositive 8"/>
          <p:cNvSpPr>
            <a:spLocks noGrp="1"/>
          </p:cNvSpPr>
          <p:nvPr>
            <p:ph type="sldNum" sz="quarter" idx="12"/>
          </p:nvPr>
        </p:nvSpPr>
        <p:spPr/>
        <p:txBody>
          <a:bodyPr/>
          <a:lstStyle/>
          <a:p>
            <a:fld id="{9BE67ED9-B119-4002-A371-935603667797}" type="slidenum">
              <a:rPr lang="fr-FR" smtClean="0"/>
              <a:t>‹N°›</a:t>
            </a:fld>
            <a:endParaRPr lang="fr-FR"/>
          </a:p>
        </p:txBody>
      </p:sp>
    </p:spTree>
    <p:extLst>
      <p:ext uri="{BB962C8B-B14F-4D97-AF65-F5344CB8AC3E}">
        <p14:creationId xmlns:p14="http://schemas.microsoft.com/office/powerpoint/2010/main" val="2225024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r>
              <a:rPr lang="fr-FR" smtClean="0"/>
              <a:t>02/02/2024</a:t>
            </a:r>
            <a:endParaRPr lang="fr-FR"/>
          </a:p>
        </p:txBody>
      </p:sp>
      <p:sp>
        <p:nvSpPr>
          <p:cNvPr id="4" name="Espace réservé du pied de page 3"/>
          <p:cNvSpPr>
            <a:spLocks noGrp="1"/>
          </p:cNvSpPr>
          <p:nvPr>
            <p:ph type="ftr" sz="quarter" idx="11"/>
          </p:nvPr>
        </p:nvSpPr>
        <p:spPr/>
        <p:txBody>
          <a:bodyPr/>
          <a:lstStyle/>
          <a:p>
            <a:r>
              <a:rPr lang="fr-FR" smtClean="0"/>
              <a:t>DGESCO – DGESIP - IGÉSR</a:t>
            </a:r>
            <a:endParaRPr lang="fr-FR"/>
          </a:p>
        </p:txBody>
      </p:sp>
      <p:sp>
        <p:nvSpPr>
          <p:cNvPr id="5" name="Espace réservé du numéro de diapositive 4"/>
          <p:cNvSpPr>
            <a:spLocks noGrp="1"/>
          </p:cNvSpPr>
          <p:nvPr>
            <p:ph type="sldNum" sz="quarter" idx="12"/>
          </p:nvPr>
        </p:nvSpPr>
        <p:spPr/>
        <p:txBody>
          <a:bodyPr/>
          <a:lstStyle/>
          <a:p>
            <a:fld id="{9BE67ED9-B119-4002-A371-935603667797}" type="slidenum">
              <a:rPr lang="fr-FR" smtClean="0"/>
              <a:t>‹N°›</a:t>
            </a:fld>
            <a:endParaRPr lang="fr-FR"/>
          </a:p>
        </p:txBody>
      </p:sp>
    </p:spTree>
    <p:extLst>
      <p:ext uri="{BB962C8B-B14F-4D97-AF65-F5344CB8AC3E}">
        <p14:creationId xmlns:p14="http://schemas.microsoft.com/office/powerpoint/2010/main" val="1336148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02/02/2024</a:t>
            </a:r>
            <a:endParaRPr lang="fr-FR"/>
          </a:p>
        </p:txBody>
      </p:sp>
      <p:sp>
        <p:nvSpPr>
          <p:cNvPr id="3" name="Espace réservé du pied de page 2"/>
          <p:cNvSpPr>
            <a:spLocks noGrp="1"/>
          </p:cNvSpPr>
          <p:nvPr>
            <p:ph type="ftr" sz="quarter" idx="11"/>
          </p:nvPr>
        </p:nvSpPr>
        <p:spPr/>
        <p:txBody>
          <a:bodyPr/>
          <a:lstStyle/>
          <a:p>
            <a:r>
              <a:rPr lang="fr-FR" smtClean="0"/>
              <a:t>DGESCO – DGESIP - IGÉSR</a:t>
            </a:r>
            <a:endParaRPr lang="fr-FR"/>
          </a:p>
        </p:txBody>
      </p:sp>
      <p:sp>
        <p:nvSpPr>
          <p:cNvPr id="4" name="Espace réservé du numéro de diapositive 3"/>
          <p:cNvSpPr>
            <a:spLocks noGrp="1"/>
          </p:cNvSpPr>
          <p:nvPr>
            <p:ph type="sldNum" sz="quarter" idx="12"/>
          </p:nvPr>
        </p:nvSpPr>
        <p:spPr/>
        <p:txBody>
          <a:bodyPr/>
          <a:lstStyle/>
          <a:p>
            <a:fld id="{9BE67ED9-B119-4002-A371-935603667797}" type="slidenum">
              <a:rPr lang="fr-FR" smtClean="0"/>
              <a:t>‹N°›</a:t>
            </a:fld>
            <a:endParaRPr lang="fr-FR"/>
          </a:p>
        </p:txBody>
      </p:sp>
    </p:spTree>
    <p:extLst>
      <p:ext uri="{BB962C8B-B14F-4D97-AF65-F5344CB8AC3E}">
        <p14:creationId xmlns:p14="http://schemas.microsoft.com/office/powerpoint/2010/main" val="606208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r>
              <a:rPr lang="fr-FR" smtClean="0"/>
              <a:t>02/02/2024</a:t>
            </a:r>
            <a:endParaRPr lang="fr-FR"/>
          </a:p>
        </p:txBody>
      </p:sp>
      <p:sp>
        <p:nvSpPr>
          <p:cNvPr id="6" name="Espace réservé du pied de page 5"/>
          <p:cNvSpPr>
            <a:spLocks noGrp="1"/>
          </p:cNvSpPr>
          <p:nvPr>
            <p:ph type="ftr" sz="quarter" idx="11"/>
          </p:nvPr>
        </p:nvSpPr>
        <p:spPr/>
        <p:txBody>
          <a:bodyPr/>
          <a:lstStyle/>
          <a:p>
            <a:r>
              <a:rPr lang="fr-FR" smtClean="0"/>
              <a:t>DGESCO – DGESIP - IGÉSR</a:t>
            </a:r>
            <a:endParaRPr lang="fr-FR"/>
          </a:p>
        </p:txBody>
      </p:sp>
      <p:sp>
        <p:nvSpPr>
          <p:cNvPr id="7" name="Espace réservé du numéro de diapositive 6"/>
          <p:cNvSpPr>
            <a:spLocks noGrp="1"/>
          </p:cNvSpPr>
          <p:nvPr>
            <p:ph type="sldNum" sz="quarter" idx="12"/>
          </p:nvPr>
        </p:nvSpPr>
        <p:spPr/>
        <p:txBody>
          <a:bodyPr/>
          <a:lstStyle/>
          <a:p>
            <a:fld id="{9BE67ED9-B119-4002-A371-935603667797}" type="slidenum">
              <a:rPr lang="fr-FR" smtClean="0"/>
              <a:t>‹N°›</a:t>
            </a:fld>
            <a:endParaRPr lang="fr-FR"/>
          </a:p>
        </p:txBody>
      </p:sp>
    </p:spTree>
    <p:extLst>
      <p:ext uri="{BB962C8B-B14F-4D97-AF65-F5344CB8AC3E}">
        <p14:creationId xmlns:p14="http://schemas.microsoft.com/office/powerpoint/2010/main" val="3011352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r>
              <a:rPr lang="fr-FR" smtClean="0"/>
              <a:t>02/02/2024</a:t>
            </a:r>
            <a:endParaRPr lang="fr-FR"/>
          </a:p>
        </p:txBody>
      </p:sp>
      <p:sp>
        <p:nvSpPr>
          <p:cNvPr id="6" name="Espace réservé du pied de page 5"/>
          <p:cNvSpPr>
            <a:spLocks noGrp="1"/>
          </p:cNvSpPr>
          <p:nvPr>
            <p:ph type="ftr" sz="quarter" idx="11"/>
          </p:nvPr>
        </p:nvSpPr>
        <p:spPr/>
        <p:txBody>
          <a:bodyPr/>
          <a:lstStyle/>
          <a:p>
            <a:r>
              <a:rPr lang="fr-FR" smtClean="0"/>
              <a:t>DGESCO – DGESIP - IGÉSR</a:t>
            </a:r>
            <a:endParaRPr lang="fr-FR"/>
          </a:p>
        </p:txBody>
      </p:sp>
      <p:sp>
        <p:nvSpPr>
          <p:cNvPr id="7" name="Espace réservé du numéro de diapositive 6"/>
          <p:cNvSpPr>
            <a:spLocks noGrp="1"/>
          </p:cNvSpPr>
          <p:nvPr>
            <p:ph type="sldNum" sz="quarter" idx="12"/>
          </p:nvPr>
        </p:nvSpPr>
        <p:spPr/>
        <p:txBody>
          <a:bodyPr/>
          <a:lstStyle/>
          <a:p>
            <a:fld id="{9BE67ED9-B119-4002-A371-935603667797}" type="slidenum">
              <a:rPr lang="fr-FR" smtClean="0"/>
              <a:t>‹N°›</a:t>
            </a:fld>
            <a:endParaRPr lang="fr-FR"/>
          </a:p>
        </p:txBody>
      </p:sp>
    </p:spTree>
    <p:extLst>
      <p:ext uri="{BB962C8B-B14F-4D97-AF65-F5344CB8AC3E}">
        <p14:creationId xmlns:p14="http://schemas.microsoft.com/office/powerpoint/2010/main" val="3327504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02/02/2024</a:t>
            </a:r>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DGESCO – DGESIP - IGÉSR</a:t>
            </a:r>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E67ED9-B119-4002-A371-935603667797}" type="slidenum">
              <a:rPr lang="fr-FR" smtClean="0"/>
              <a:t>‹N°›</a:t>
            </a:fld>
            <a:endParaRPr lang="fr-FR"/>
          </a:p>
        </p:txBody>
      </p:sp>
    </p:spTree>
    <p:extLst>
      <p:ext uri="{BB962C8B-B14F-4D97-AF65-F5344CB8AC3E}">
        <p14:creationId xmlns:p14="http://schemas.microsoft.com/office/powerpoint/2010/main" val="1699471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7.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4.png"/><Relationship Id="rId3" Type="http://schemas.openxmlformats.org/officeDocument/2006/relationships/notesSlide" Target="../notesSlides/notesSlide12.xml"/><Relationship Id="rId7" Type="http://schemas.openxmlformats.org/officeDocument/2006/relationships/image" Target="../media/image8.jpeg"/><Relationship Id="rId12"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7.jpeg"/><Relationship Id="rId11" Type="http://schemas.openxmlformats.org/officeDocument/2006/relationships/image" Target="../media/image11.png"/><Relationship Id="rId5" Type="http://schemas.openxmlformats.org/officeDocument/2006/relationships/image" Target="../media/image5.jpeg"/><Relationship Id="rId15" Type="http://schemas.openxmlformats.org/officeDocument/2006/relationships/image" Target="../media/image14.png"/><Relationship Id="rId10" Type="http://schemas.openxmlformats.org/officeDocument/2006/relationships/image" Target="../media/image15.pn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13.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2.xml"/><Relationship Id="rId16"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5.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1</a:t>
            </a:fld>
            <a:endParaRPr lang="fr-FR" dirty="0"/>
          </a:p>
        </p:txBody>
      </p:sp>
      <p:sp>
        <p:nvSpPr>
          <p:cNvPr id="6" name="Espace réservé du texte 5"/>
          <p:cNvSpPr>
            <a:spLocks noGrp="1"/>
          </p:cNvSpPr>
          <p:nvPr>
            <p:ph type="body" sz="quarter" idx="13"/>
          </p:nvPr>
        </p:nvSpPr>
        <p:spPr>
          <a:xfrm>
            <a:off x="456117" y="2372883"/>
            <a:ext cx="11232000" cy="3456384"/>
          </a:xfrm>
        </p:spPr>
        <p:txBody>
          <a:bodyPr>
            <a:normAutofit/>
          </a:bodyPr>
          <a:lstStyle/>
          <a:p>
            <a:pPr marL="0" indent="0" algn="ctr">
              <a:buNone/>
            </a:pPr>
            <a:r>
              <a:rPr lang="fr-FR" sz="4800" dirty="0" smtClean="0">
                <a:solidFill>
                  <a:srgbClr val="1D4999"/>
                </a:solidFill>
              </a:rPr>
              <a:t>Brevet de Technicien Supérieur</a:t>
            </a:r>
          </a:p>
          <a:p>
            <a:pPr algn="ctr"/>
            <a:endParaRPr lang="fr-FR" sz="4800" dirty="0" smtClean="0">
              <a:solidFill>
                <a:srgbClr val="1D4999"/>
              </a:solidFill>
            </a:endParaRPr>
          </a:p>
          <a:p>
            <a:pPr marL="0" indent="0" algn="ctr">
              <a:buNone/>
            </a:pPr>
            <a:r>
              <a:rPr lang="fr-FR" sz="4800" dirty="0" smtClean="0">
                <a:solidFill>
                  <a:srgbClr val="1D4999"/>
                </a:solidFill>
              </a:rPr>
              <a:t>BIOTECHNOLOGIE </a:t>
            </a:r>
          </a:p>
          <a:p>
            <a:pPr marL="0" indent="0" algn="ctr">
              <a:buNone/>
            </a:pPr>
            <a:r>
              <a:rPr lang="fr-FR" sz="4800" dirty="0" smtClean="0">
                <a:solidFill>
                  <a:srgbClr val="1D4999"/>
                </a:solidFill>
              </a:rPr>
              <a:t>EN RECHERCHE ET EN PRODUCTION</a:t>
            </a:r>
            <a:endParaRPr lang="fr-FR" sz="4800" dirty="0">
              <a:solidFill>
                <a:srgbClr val="1D4999"/>
              </a:solidFill>
            </a:endParaRPr>
          </a:p>
        </p:txBody>
      </p:sp>
      <p:sp>
        <p:nvSpPr>
          <p:cNvPr id="7" name="Étoile à 7 branches 6"/>
          <p:cNvSpPr/>
          <p:nvPr/>
        </p:nvSpPr>
        <p:spPr>
          <a:xfrm rot="20960158">
            <a:off x="3465792" y="666141"/>
            <a:ext cx="4719997" cy="1224667"/>
          </a:xfrm>
          <a:prstGeom prst="star7">
            <a:avLst/>
          </a:prstGeom>
          <a:solidFill>
            <a:srgbClr val="1D4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4">
                  <a:lumMod val="20000"/>
                  <a:lumOff val="80000"/>
                </a:schemeClr>
              </a:solidFill>
            </a:endParaRPr>
          </a:p>
        </p:txBody>
      </p:sp>
      <p:sp>
        <p:nvSpPr>
          <p:cNvPr id="8" name="Rectangle 7"/>
          <p:cNvSpPr/>
          <p:nvPr/>
        </p:nvSpPr>
        <p:spPr>
          <a:xfrm rot="20784406">
            <a:off x="3542703" y="1020888"/>
            <a:ext cx="4857313" cy="646331"/>
          </a:xfrm>
          <a:prstGeom prst="rect">
            <a:avLst/>
          </a:prstGeom>
          <a:noFill/>
        </p:spPr>
        <p:txBody>
          <a:bodyPr wrap="square" lIns="91440" tIns="45720" rIns="91440" bIns="45720">
            <a:spAutoFit/>
          </a:bodyPr>
          <a:lstStyle/>
          <a:p>
            <a:pPr algn="ctr"/>
            <a:r>
              <a:rPr lang="fr-FR" sz="3600" b="1" cap="none" spc="0" dirty="0" smtClean="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NOUVEAU</a:t>
            </a:r>
            <a:endParaRPr lang="fr-FR" sz="54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endParaRPr>
          </a:p>
        </p:txBody>
      </p:sp>
      <p:sp>
        <p:nvSpPr>
          <p:cNvPr id="9" name="ZoneTexte 8"/>
          <p:cNvSpPr txBox="1"/>
          <p:nvPr/>
        </p:nvSpPr>
        <p:spPr>
          <a:xfrm>
            <a:off x="2685143" y="6326414"/>
            <a:ext cx="7204724" cy="338554"/>
          </a:xfrm>
          <a:prstGeom prst="rect">
            <a:avLst/>
          </a:prstGeom>
          <a:noFill/>
        </p:spPr>
        <p:txBody>
          <a:bodyPr wrap="square" rtlCol="0">
            <a:spAutoFit/>
          </a:bodyPr>
          <a:lstStyle/>
          <a:p>
            <a:r>
              <a:rPr lang="fr-FR" sz="1600" dirty="0" smtClean="0">
                <a:solidFill>
                  <a:srgbClr val="2C9598"/>
                </a:solidFill>
              </a:rPr>
              <a:t>      </a:t>
            </a:r>
            <a:r>
              <a:rPr lang="fr-FR" sz="1600" dirty="0">
                <a:solidFill>
                  <a:srgbClr val="2C9598"/>
                </a:solidFill>
              </a:rPr>
              <a:t>G</a:t>
            </a:r>
            <a:r>
              <a:rPr lang="fr-FR" sz="1600" dirty="0" smtClean="0">
                <a:solidFill>
                  <a:srgbClr val="2C9598"/>
                </a:solidFill>
              </a:rPr>
              <a:t>roupe  de travail rénovation / Caroline </a:t>
            </a:r>
            <a:r>
              <a:rPr lang="fr-FR" sz="1600" dirty="0" smtClean="0">
                <a:solidFill>
                  <a:srgbClr val="2C9598"/>
                </a:solidFill>
              </a:rPr>
              <a:t>Bonnefoy, </a:t>
            </a:r>
            <a:r>
              <a:rPr lang="fr-FR" sz="1600" dirty="0" smtClean="0">
                <a:solidFill>
                  <a:srgbClr val="2C9598"/>
                </a:solidFill>
              </a:rPr>
              <a:t>IGESR </a:t>
            </a:r>
            <a:r>
              <a:rPr lang="fr-FR" sz="1600" dirty="0" smtClean="0">
                <a:solidFill>
                  <a:srgbClr val="2C9598"/>
                </a:solidFill>
              </a:rPr>
              <a:t>/ </a:t>
            </a:r>
            <a:r>
              <a:rPr lang="fr-FR" sz="1600" dirty="0" smtClean="0">
                <a:solidFill>
                  <a:srgbClr val="2C9598"/>
                </a:solidFill>
              </a:rPr>
              <a:t>Sabine Orsoni, IA-IPR</a:t>
            </a:r>
            <a:endParaRPr lang="fr-FR" sz="1600" dirty="0">
              <a:solidFill>
                <a:srgbClr val="2C9598"/>
              </a:solidFill>
            </a:endParaRPr>
          </a:p>
        </p:txBody>
      </p:sp>
      <p:sp>
        <p:nvSpPr>
          <p:cNvPr id="10" name="Espace réservé du pied de page 3"/>
          <p:cNvSpPr>
            <a:spLocks noGrp="1"/>
          </p:cNvSpPr>
          <p:nvPr>
            <p:ph type="ftr" sz="quarter" idx="11"/>
          </p:nvPr>
        </p:nvSpPr>
        <p:spPr>
          <a:xfrm>
            <a:off x="456117" y="6235505"/>
            <a:ext cx="2530697" cy="489594"/>
          </a:xfrm>
        </p:spPr>
        <p:txBody>
          <a:bodyPr/>
          <a:lstStyle/>
          <a:p>
            <a:r>
              <a:rPr lang="fr-FR" dirty="0"/>
              <a:t>DGESCO – DGESIP - IGÉSR</a:t>
            </a:r>
          </a:p>
        </p:txBody>
      </p:sp>
    </p:spTree>
    <p:extLst>
      <p:ext uri="{BB962C8B-B14F-4D97-AF65-F5344CB8AC3E}">
        <p14:creationId xmlns:p14="http://schemas.microsoft.com/office/powerpoint/2010/main" val="768501558"/>
      </p:ext>
    </p:extLst>
  </p:cSld>
  <p:clrMapOvr>
    <a:masterClrMapping/>
  </p:clrMapOvr>
  <mc:AlternateContent xmlns:mc="http://schemas.openxmlformats.org/markup-compatibility/2006" xmlns:p14="http://schemas.microsoft.com/office/powerpoint/2010/main">
    <mc:Choice Requires="p14">
      <p:transition spd="slow" p14:dur="2000" advTm="39267"/>
    </mc:Choice>
    <mc:Fallback xmlns="">
      <p:transition spd="slow" advTm="3926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PlaceHolder 3"/>
          <p:cNvSpPr txBox="1">
            <a:spLocks/>
          </p:cNvSpPr>
          <p:nvPr/>
        </p:nvSpPr>
        <p:spPr bwMode="gray">
          <a:xfrm>
            <a:off x="2029279" y="120000"/>
            <a:ext cx="7707259" cy="860460"/>
          </a:xfrm>
          <a:prstGeom prst="rect">
            <a:avLst/>
          </a:prstGeom>
          <a:noFill/>
          <a:ln w="25560">
            <a:noFill/>
            <a:round/>
          </a:ln>
        </p:spPr>
        <p:txBody>
          <a:bodyPr vert="horz" lIns="91440" tIns="45720" rIns="91440" bIns="45720" rtlCol="0" anchor="b">
            <a:noAutofit/>
          </a:bodyPr>
          <a:lstStyle>
            <a:lvl1pPr algn="l" defTabSz="914400" rtl="0" eaLnBrk="1" latinLnBrk="0" hangingPunct="1">
              <a:lnSpc>
                <a:spcPct val="90000"/>
              </a:lnSpc>
              <a:spcBef>
                <a:spcPct val="0"/>
              </a:spcBef>
              <a:buNone/>
              <a:defRPr sz="133" kern="1200">
                <a:solidFill>
                  <a:schemeClr val="tx1">
                    <a:alpha val="0"/>
                  </a:schemeClr>
                </a:solidFill>
                <a:latin typeface="+mj-lt"/>
                <a:ea typeface="+mj-ea"/>
                <a:cs typeface="+mj-cs"/>
              </a:defRPr>
            </a:lvl1pPr>
          </a:lstStyle>
          <a:p>
            <a:r>
              <a:rPr lang="fr-FR" sz="2800" b="1" dirty="0">
                <a:solidFill>
                  <a:srgbClr val="1D4999"/>
                </a:solidFill>
                <a:latin typeface="+mn-lt"/>
                <a:ea typeface="+mn-ea"/>
                <a:cs typeface="+mn-cs"/>
              </a:rPr>
              <a:t>Implantation des établissements </a:t>
            </a:r>
            <a:endParaRPr lang="fr-FR" sz="2800" b="1" dirty="0" smtClean="0">
              <a:solidFill>
                <a:srgbClr val="1D4999"/>
              </a:solidFill>
              <a:latin typeface="+mn-lt"/>
              <a:ea typeface="+mn-ea"/>
              <a:cs typeface="+mn-cs"/>
            </a:endParaRPr>
          </a:p>
          <a:p>
            <a:r>
              <a:rPr lang="fr-FR" sz="2800" b="1" dirty="0" smtClean="0">
                <a:solidFill>
                  <a:srgbClr val="1D4999"/>
                </a:solidFill>
                <a:latin typeface="+mn-lt"/>
                <a:ea typeface="+mn-ea"/>
                <a:cs typeface="+mn-cs"/>
              </a:rPr>
              <a:t>BTS Biotechnologie en </a:t>
            </a:r>
            <a:r>
              <a:rPr lang="fr-FR" sz="2800" b="1" dirty="0">
                <a:solidFill>
                  <a:srgbClr val="1D4999"/>
                </a:solidFill>
                <a:latin typeface="+mn-lt"/>
                <a:ea typeface="+mn-ea"/>
                <a:cs typeface="+mn-cs"/>
              </a:rPr>
              <a:t>Recherche et en Production </a:t>
            </a:r>
          </a:p>
        </p:txBody>
      </p:sp>
      <p:sp>
        <p:nvSpPr>
          <p:cNvPr id="5" name="ZoneTexte 4"/>
          <p:cNvSpPr txBox="1"/>
          <p:nvPr/>
        </p:nvSpPr>
        <p:spPr>
          <a:xfrm>
            <a:off x="8253260" y="4604861"/>
            <a:ext cx="3230592" cy="738664"/>
          </a:xfrm>
          <a:prstGeom prst="rect">
            <a:avLst/>
          </a:prstGeom>
          <a:noFill/>
        </p:spPr>
        <p:txBody>
          <a:bodyPr wrap="square" rtlCol="0">
            <a:spAutoFit/>
          </a:bodyPr>
          <a:lstStyle/>
          <a:p>
            <a:r>
              <a:rPr lang="fr-FR" sz="2400" b="1" dirty="0" smtClean="0">
                <a:solidFill>
                  <a:srgbClr val="1D4999"/>
                </a:solidFill>
              </a:rPr>
              <a:t>24 établissements </a:t>
            </a:r>
          </a:p>
          <a:p>
            <a:r>
              <a:rPr lang="fr-FR" dirty="0" smtClean="0">
                <a:solidFill>
                  <a:srgbClr val="1D4999"/>
                </a:solidFill>
              </a:rPr>
              <a:t>(lycée général technologique)</a:t>
            </a:r>
            <a:endParaRPr lang="fr-FR" dirty="0">
              <a:solidFill>
                <a:srgbClr val="1D4999"/>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10</a:t>
            </a:fld>
            <a:endParaRPr lang="fr-FR" dirty="0"/>
          </a:p>
        </p:txBody>
      </p:sp>
      <p:pic>
        <p:nvPicPr>
          <p:cNvPr id="7" name="Image 6"/>
          <p:cNvPicPr>
            <a:picLocks noChangeAspect="1"/>
          </p:cNvPicPr>
          <p:nvPr/>
        </p:nvPicPr>
        <p:blipFill>
          <a:blip r:embed="rId3"/>
          <a:stretch>
            <a:fillRect/>
          </a:stretch>
        </p:blipFill>
        <p:spPr>
          <a:xfrm>
            <a:off x="2492477" y="1337271"/>
            <a:ext cx="5155857" cy="4623777"/>
          </a:xfrm>
          <a:prstGeom prst="rect">
            <a:avLst/>
          </a:prstGeom>
        </p:spPr>
      </p:pic>
    </p:spTree>
    <p:extLst>
      <p:ext uri="{BB962C8B-B14F-4D97-AF65-F5344CB8AC3E}">
        <p14:creationId xmlns:p14="http://schemas.microsoft.com/office/powerpoint/2010/main" val="3384715519"/>
      </p:ext>
    </p:extLst>
  </p:cSld>
  <p:clrMapOvr>
    <a:masterClrMapping/>
  </p:clrMapOvr>
  <mc:AlternateContent xmlns:mc="http://schemas.openxmlformats.org/markup-compatibility/2006" xmlns:p14="http://schemas.microsoft.com/office/powerpoint/2010/main">
    <mc:Choice Requires="p14">
      <p:transition spd="slow" p14:dur="2000" advTm="77097"/>
    </mc:Choice>
    <mc:Fallback xmlns="">
      <p:transition spd="slow" advTm="77097"/>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DB6243-E116-8636-D5EB-73AC18763204}"/>
              </a:ext>
            </a:extLst>
          </p:cNvPr>
          <p:cNvSpPr>
            <a:spLocks noGrp="1"/>
          </p:cNvSpPr>
          <p:nvPr>
            <p:ph type="title"/>
          </p:nvPr>
        </p:nvSpPr>
        <p:spPr/>
        <p:txBody>
          <a:bodyPr/>
          <a:lstStyle/>
          <a:p>
            <a:r>
              <a:rPr lang="fr-FR" dirty="0"/>
              <a:t>Carto</a:t>
            </a:r>
          </a:p>
        </p:txBody>
      </p:sp>
      <p:sp>
        <p:nvSpPr>
          <p:cNvPr id="4" name="Espace réservé du pied de page 3">
            <a:extLst>
              <a:ext uri="{FF2B5EF4-FFF2-40B4-BE49-F238E27FC236}">
                <a16:creationId xmlns:a16="http://schemas.microsoft.com/office/drawing/2014/main" id="{E8553DB3-F193-C20E-0E96-913E0E6F6422}"/>
              </a:ext>
            </a:extLst>
          </p:cNvPr>
          <p:cNvSpPr>
            <a:spLocks noGrp="1"/>
          </p:cNvSpPr>
          <p:nvPr>
            <p:ph type="ftr" sz="quarter" idx="11"/>
          </p:nvPr>
        </p:nvSpPr>
        <p:spPr/>
        <p:txBody>
          <a:bodyPr/>
          <a:lstStyle/>
          <a:p>
            <a:r>
              <a:rPr lang="fr-FR"/>
              <a:t>DGESCO – DGESIP - IGÉSR</a:t>
            </a:r>
            <a:endParaRPr lang="fr-FR" dirty="0"/>
          </a:p>
        </p:txBody>
      </p:sp>
      <p:sp>
        <p:nvSpPr>
          <p:cNvPr id="5" name="Espace réservé du numéro de diapositive 4">
            <a:extLst>
              <a:ext uri="{FF2B5EF4-FFF2-40B4-BE49-F238E27FC236}">
                <a16:creationId xmlns:a16="http://schemas.microsoft.com/office/drawing/2014/main" id="{59BF4444-2C01-D1D1-BF20-BF80408C9F17}"/>
              </a:ext>
            </a:extLst>
          </p:cNvPr>
          <p:cNvSpPr>
            <a:spLocks noGrp="1"/>
          </p:cNvSpPr>
          <p:nvPr>
            <p:ph type="sldNum" sz="quarter" idx="12"/>
          </p:nvPr>
        </p:nvSpPr>
        <p:spPr>
          <a:xfrm>
            <a:off x="8352000" y="6309320"/>
            <a:ext cx="1800000" cy="480000"/>
          </a:xfrm>
        </p:spPr>
        <p:txBody>
          <a:bodyPr/>
          <a:lstStyle/>
          <a:p>
            <a:fld id="{733122C9-A0B9-462F-8757-0847AD287B63}" type="slidenum">
              <a:rPr lang="fr-FR" smtClean="0"/>
              <a:pPr/>
              <a:t>11</a:t>
            </a:fld>
            <a:endParaRPr lang="fr-FR" dirty="0"/>
          </a:p>
        </p:txBody>
      </p:sp>
      <p:sp>
        <p:nvSpPr>
          <p:cNvPr id="7" name="ZoneTexte 6">
            <a:extLst>
              <a:ext uri="{FF2B5EF4-FFF2-40B4-BE49-F238E27FC236}">
                <a16:creationId xmlns:a16="http://schemas.microsoft.com/office/drawing/2014/main" id="{02E62AE4-3FB7-3D05-B507-9B678F5E5C30}"/>
              </a:ext>
            </a:extLst>
          </p:cNvPr>
          <p:cNvSpPr txBox="1"/>
          <p:nvPr/>
        </p:nvSpPr>
        <p:spPr>
          <a:xfrm>
            <a:off x="449388" y="3111338"/>
            <a:ext cx="4703872" cy="1384995"/>
          </a:xfrm>
          <a:prstGeom prst="rect">
            <a:avLst/>
          </a:prstGeom>
          <a:noFill/>
          <a:ln>
            <a:noFill/>
          </a:ln>
        </p:spPr>
        <p:txBody>
          <a:bodyPr wrap="square">
            <a:spAutoFit/>
          </a:bodyPr>
          <a:lstStyle/>
          <a:p>
            <a:r>
              <a:rPr lang="fr-FR" sz="2800" b="1" dirty="0">
                <a:solidFill>
                  <a:srgbClr val="1D4999"/>
                </a:solidFill>
              </a:rPr>
              <a:t>Liste des lycées publics et privés sous contrat proposant la formation </a:t>
            </a:r>
          </a:p>
        </p:txBody>
      </p:sp>
      <p:sp>
        <p:nvSpPr>
          <p:cNvPr id="10" name="Rectangle 9"/>
          <p:cNvSpPr/>
          <p:nvPr/>
        </p:nvSpPr>
        <p:spPr>
          <a:xfrm>
            <a:off x="2159564" y="175649"/>
            <a:ext cx="2993697" cy="1569660"/>
          </a:xfrm>
          <a:prstGeom prst="rect">
            <a:avLst/>
          </a:prstGeom>
        </p:spPr>
        <p:txBody>
          <a:bodyPr wrap="square">
            <a:spAutoFit/>
          </a:bodyPr>
          <a:lstStyle/>
          <a:p>
            <a:r>
              <a:rPr lang="fr-FR" sz="2400" dirty="0" smtClean="0">
                <a:solidFill>
                  <a:schemeClr val="accent5">
                    <a:lumMod val="75000"/>
                  </a:schemeClr>
                </a:solidFill>
              </a:rPr>
              <a:t>BTS</a:t>
            </a:r>
            <a:endParaRPr lang="fr-FR" sz="2400" dirty="0">
              <a:solidFill>
                <a:schemeClr val="accent5">
                  <a:lumMod val="75000"/>
                </a:schemeClr>
              </a:solidFill>
            </a:endParaRPr>
          </a:p>
          <a:p>
            <a:r>
              <a:rPr lang="fr-FR" sz="2400" b="1" dirty="0" smtClean="0">
                <a:solidFill>
                  <a:schemeClr val="accent5">
                    <a:lumMod val="75000"/>
                  </a:schemeClr>
                </a:solidFill>
              </a:rPr>
              <a:t>Biotechnologie en recherche et en production</a:t>
            </a:r>
            <a:endParaRPr lang="fr-FR" sz="2400" b="1" dirty="0">
              <a:solidFill>
                <a:schemeClr val="accent5">
                  <a:lumMod val="75000"/>
                </a:schemeClr>
              </a:solidFill>
            </a:endParaRPr>
          </a:p>
        </p:txBody>
      </p:sp>
      <p:graphicFrame>
        <p:nvGraphicFramePr>
          <p:cNvPr id="6" name="Objet 5"/>
          <p:cNvGraphicFramePr>
            <a:graphicFrameLocks noChangeAspect="1"/>
          </p:cNvGraphicFramePr>
          <p:nvPr>
            <p:extLst>
              <p:ext uri="{D42A27DB-BD31-4B8C-83A1-F6EECF244321}">
                <p14:modId xmlns:p14="http://schemas.microsoft.com/office/powerpoint/2010/main" val="963507813"/>
              </p:ext>
            </p:extLst>
          </p:nvPr>
        </p:nvGraphicFramePr>
        <p:xfrm>
          <a:off x="5454650" y="239713"/>
          <a:ext cx="4397375" cy="6003925"/>
        </p:xfrm>
        <a:graphic>
          <a:graphicData uri="http://schemas.openxmlformats.org/presentationml/2006/ole">
            <mc:AlternateContent xmlns:mc="http://schemas.openxmlformats.org/markup-compatibility/2006">
              <mc:Choice xmlns:v="urn:schemas-microsoft-com:vml" Requires="v">
                <p:oleObj spid="_x0000_s1102" name="Feuille de calcul" r:id="rId4" imgW="3495751" imgH="4772170" progId="Excel.Sheet.12">
                  <p:embed/>
                </p:oleObj>
              </mc:Choice>
              <mc:Fallback>
                <p:oleObj name="Feuille de calcul" r:id="rId4" imgW="3495751" imgH="4772170" progId="Excel.Sheet.12">
                  <p:embed/>
                  <p:pic>
                    <p:nvPicPr>
                      <p:cNvPr id="0" name=""/>
                      <p:cNvPicPr/>
                      <p:nvPr/>
                    </p:nvPicPr>
                    <p:blipFill>
                      <a:blip r:embed="rId5"/>
                      <a:stretch>
                        <a:fillRect/>
                      </a:stretch>
                    </p:blipFill>
                    <p:spPr>
                      <a:xfrm>
                        <a:off x="5454650" y="239713"/>
                        <a:ext cx="4397375" cy="6003925"/>
                      </a:xfrm>
                      <a:prstGeom prst="rect">
                        <a:avLst/>
                      </a:prstGeom>
                    </p:spPr>
                  </p:pic>
                </p:oleObj>
              </mc:Fallback>
            </mc:AlternateContent>
          </a:graphicData>
        </a:graphic>
      </p:graphicFrame>
    </p:spTree>
    <p:extLst>
      <p:ext uri="{BB962C8B-B14F-4D97-AF65-F5344CB8AC3E}">
        <p14:creationId xmlns:p14="http://schemas.microsoft.com/office/powerpoint/2010/main" val="2747661792"/>
      </p:ext>
    </p:extLst>
  </p:cSld>
  <p:clrMapOvr>
    <a:masterClrMapping/>
  </p:clrMapOvr>
  <mc:AlternateContent xmlns:mc="http://schemas.openxmlformats.org/markup-compatibility/2006" xmlns:p14="http://schemas.microsoft.com/office/powerpoint/2010/main">
    <mc:Choice Requires="p14">
      <p:transition spd="slow" p14:dur="2000" advTm="39869"/>
    </mc:Choice>
    <mc:Fallback xmlns="">
      <p:transition spd="slow" advTm="39869"/>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avec coins arrondis en diagonale 19"/>
          <p:cNvSpPr/>
          <p:nvPr/>
        </p:nvSpPr>
        <p:spPr bwMode="auto">
          <a:xfrm>
            <a:off x="355491" y="498945"/>
            <a:ext cx="3633939" cy="387899"/>
          </a:xfrm>
          <a:prstGeom prst="round2Diag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b="1" kern="0" dirty="0">
                <a:solidFill>
                  <a:srgbClr val="C00000">
                    <a:lumMod val="75000"/>
                  </a:srgbClr>
                </a:solidFill>
                <a:latin typeface="News Gothic MT"/>
                <a:cs typeface="Arial"/>
              </a:rPr>
              <a:t>Bioindustries</a:t>
            </a:r>
            <a:r>
              <a:rPr lang="fr-FR" b="1" kern="0" dirty="0">
                <a:solidFill>
                  <a:srgbClr val="C00000">
                    <a:lumMod val="75000"/>
                  </a:srgbClr>
                </a:solidFill>
                <a:latin typeface="News Gothic MT"/>
                <a:cs typeface="Arial"/>
              </a:rPr>
              <a:t> </a:t>
            </a:r>
          </a:p>
        </p:txBody>
      </p:sp>
      <p:sp>
        <p:nvSpPr>
          <p:cNvPr id="21" name="Rectangle avec coins arrondis en diagonale 20"/>
          <p:cNvSpPr/>
          <p:nvPr/>
        </p:nvSpPr>
        <p:spPr bwMode="auto">
          <a:xfrm>
            <a:off x="256360" y="3673511"/>
            <a:ext cx="3642694" cy="550498"/>
          </a:xfrm>
          <a:prstGeom prst="round2Diag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b="1" kern="0" dirty="0">
                <a:solidFill>
                  <a:srgbClr val="C00000">
                    <a:lumMod val="75000"/>
                  </a:srgbClr>
                </a:solidFill>
                <a:latin typeface="News Gothic MT"/>
                <a:cs typeface="Arial"/>
              </a:rPr>
              <a:t>Industries de </a:t>
            </a:r>
            <a:r>
              <a:rPr lang="fr-FR" sz="1600" b="1" kern="0" dirty="0" smtClean="0">
                <a:solidFill>
                  <a:srgbClr val="C00000">
                    <a:lumMod val="75000"/>
                  </a:srgbClr>
                </a:solidFill>
                <a:latin typeface="News Gothic MT"/>
                <a:cs typeface="Arial"/>
              </a:rPr>
              <a:t>bioproduction </a:t>
            </a:r>
            <a:r>
              <a:rPr lang="fr-FR" sz="1600" b="1" kern="0" dirty="0">
                <a:solidFill>
                  <a:srgbClr val="C00000">
                    <a:lumMod val="75000"/>
                  </a:srgbClr>
                </a:solidFill>
                <a:latin typeface="News Gothic MT"/>
                <a:cs typeface="Arial"/>
              </a:rPr>
              <a:t>vaccins, </a:t>
            </a:r>
            <a:r>
              <a:rPr lang="fr-FR" sz="1600" b="1" kern="0" dirty="0" smtClean="0">
                <a:solidFill>
                  <a:srgbClr val="C00000">
                    <a:lumMod val="75000"/>
                  </a:srgbClr>
                </a:solidFill>
                <a:latin typeface="News Gothic MT"/>
                <a:cs typeface="Arial"/>
              </a:rPr>
              <a:t>biomédicaments</a:t>
            </a:r>
            <a:endParaRPr lang="fr-FR" sz="1600" b="1" kern="0" dirty="0">
              <a:solidFill>
                <a:srgbClr val="C00000">
                  <a:lumMod val="75000"/>
                </a:srgbClr>
              </a:solidFill>
              <a:latin typeface="News Gothic MT"/>
              <a:cs typeface="Arial"/>
            </a:endParaRPr>
          </a:p>
        </p:txBody>
      </p:sp>
      <p:sp>
        <p:nvSpPr>
          <p:cNvPr id="22" name="Rectangle avec coins arrondis en diagonale 21"/>
          <p:cNvSpPr/>
          <p:nvPr/>
        </p:nvSpPr>
        <p:spPr bwMode="auto">
          <a:xfrm>
            <a:off x="8630355" y="530023"/>
            <a:ext cx="3288356" cy="567763"/>
          </a:xfrm>
          <a:prstGeom prst="round2DiagRect">
            <a:avLst/>
          </a:prstGeom>
          <a:solidFill>
            <a:srgbClr val="FCFD04">
              <a:alpha val="40000"/>
            </a:srgbClr>
          </a:solidFill>
          <a:ln>
            <a:solidFill>
              <a:schemeClr val="accent1">
                <a:alpha val="17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b="1" kern="0" dirty="0">
                <a:solidFill>
                  <a:srgbClr val="C00000">
                    <a:lumMod val="75000"/>
                  </a:srgbClr>
                </a:solidFill>
                <a:latin typeface="News Gothic MT"/>
                <a:cs typeface="Arial"/>
              </a:rPr>
              <a:t>Laboratoire </a:t>
            </a:r>
          </a:p>
          <a:p>
            <a:pPr algn="ctr"/>
            <a:r>
              <a:rPr lang="fr-FR" b="1" kern="0" dirty="0">
                <a:solidFill>
                  <a:srgbClr val="C00000">
                    <a:lumMod val="75000"/>
                  </a:srgbClr>
                </a:solidFill>
                <a:latin typeface="News Gothic MT"/>
                <a:cs typeface="Arial"/>
              </a:rPr>
              <a:t>Contrôle qualité </a:t>
            </a:r>
          </a:p>
        </p:txBody>
      </p:sp>
      <p:sp>
        <p:nvSpPr>
          <p:cNvPr id="23" name="Rectangle avec coins arrondis en diagonale 22"/>
          <p:cNvSpPr/>
          <p:nvPr/>
        </p:nvSpPr>
        <p:spPr bwMode="auto">
          <a:xfrm>
            <a:off x="8555629" y="3724416"/>
            <a:ext cx="3363084" cy="598534"/>
          </a:xfrm>
          <a:prstGeom prst="round2DiagRect">
            <a:avLst/>
          </a:prstGeom>
          <a:solidFill>
            <a:srgbClr val="FCFD04">
              <a:alpha val="40000"/>
            </a:srgbClr>
          </a:solidFill>
          <a:ln>
            <a:solidFill>
              <a:schemeClr val="accent1">
                <a:alpha val="17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b="1" kern="0" dirty="0">
                <a:solidFill>
                  <a:srgbClr val="C00000">
                    <a:lumMod val="75000"/>
                  </a:srgbClr>
                </a:solidFill>
                <a:latin typeface="News Gothic MT"/>
                <a:cs typeface="Arial"/>
              </a:rPr>
              <a:t>Laboratoire de recherche </a:t>
            </a:r>
          </a:p>
          <a:p>
            <a:pPr algn="ctr"/>
            <a:r>
              <a:rPr lang="fr-FR" b="1" kern="0" dirty="0">
                <a:solidFill>
                  <a:srgbClr val="C00000">
                    <a:lumMod val="75000"/>
                  </a:srgbClr>
                </a:solidFill>
                <a:latin typeface="News Gothic MT"/>
                <a:cs typeface="Arial"/>
              </a:rPr>
              <a:t>et de développement</a:t>
            </a:r>
          </a:p>
        </p:txBody>
      </p:sp>
      <p:sp>
        <p:nvSpPr>
          <p:cNvPr id="18" name="Rectangle avec coins arrondis en diagonale 17"/>
          <p:cNvSpPr/>
          <p:nvPr/>
        </p:nvSpPr>
        <p:spPr bwMode="auto">
          <a:xfrm>
            <a:off x="4628787" y="2244008"/>
            <a:ext cx="2707190" cy="485776"/>
          </a:xfrm>
          <a:prstGeom prst="round2DiagRect">
            <a:avLst/>
          </a:prstGeom>
          <a:solidFill>
            <a:schemeClr val="accent6">
              <a:lumMod val="75000"/>
              <a:alpha val="38000"/>
            </a:schemeClr>
          </a:solidFill>
          <a:ln>
            <a:solidFill>
              <a:schemeClr val="accent6">
                <a:lumMod val="50000"/>
                <a:alpha val="17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b="1" kern="0" dirty="0">
                <a:solidFill>
                  <a:srgbClr val="C00000">
                    <a:lumMod val="75000"/>
                  </a:srgbClr>
                </a:solidFill>
                <a:latin typeface="News Gothic MT"/>
                <a:cs typeface="Arial"/>
              </a:rPr>
              <a:t>Service qualité </a:t>
            </a:r>
          </a:p>
        </p:txBody>
      </p:sp>
      <p:sp>
        <p:nvSpPr>
          <p:cNvPr id="7" name="Rectangle 6"/>
          <p:cNvSpPr/>
          <p:nvPr/>
        </p:nvSpPr>
        <p:spPr>
          <a:xfrm flipH="1">
            <a:off x="2595124" y="2711024"/>
            <a:ext cx="1752027" cy="600164"/>
          </a:xfrm>
          <a:prstGeom prst="rect">
            <a:avLst/>
          </a:prstGeom>
        </p:spPr>
        <p:txBody>
          <a:bodyPr wrap="square">
            <a:spAutoFit/>
          </a:bodyPr>
          <a:lstStyle/>
          <a:p>
            <a:pPr algn="ctr"/>
            <a:r>
              <a:rPr lang="fr-FR" sz="1100" kern="0" dirty="0">
                <a:solidFill>
                  <a:srgbClr val="C00000">
                    <a:lumMod val="75000"/>
                  </a:srgbClr>
                </a:solidFill>
                <a:latin typeface="News Gothic MT"/>
                <a:cs typeface="Arial"/>
              </a:rPr>
              <a:t>Pharmaceutique, Agroalimentaire, Cosmétique</a:t>
            </a:r>
          </a:p>
        </p:txBody>
      </p:sp>
      <p:pic>
        <p:nvPicPr>
          <p:cNvPr id="10" name="Image 9"/>
          <p:cNvPicPr>
            <a:picLocks noChangeAspect="1"/>
          </p:cNvPicPr>
          <p:nvPr/>
        </p:nvPicPr>
        <p:blipFill>
          <a:blip r:embed="rId4"/>
          <a:stretch>
            <a:fillRect/>
          </a:stretch>
        </p:blipFill>
        <p:spPr>
          <a:xfrm>
            <a:off x="4620036" y="2732747"/>
            <a:ext cx="2711582" cy="1956394"/>
          </a:xfrm>
          <a:prstGeom prst="rect">
            <a:avLst/>
          </a:prstGeom>
        </p:spPr>
      </p:pic>
      <p:pic>
        <p:nvPicPr>
          <p:cNvPr id="13" name="Picture 2" descr="Postes de sécurité microbiologiq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5629" y="4259854"/>
            <a:ext cx="3363083" cy="246626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La donne a changé pour le financement des biotechs thérapeutiques en Europ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40051" y="1109024"/>
            <a:ext cx="3268964" cy="21817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Boîte De Pétri Avec Des Bactéries Rouges, Le Travail De Laboratoire Banque  D'Images et Photos Libres De Droits. Image 2210002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05500" y="4308578"/>
            <a:ext cx="1474939" cy="982537"/>
          </a:xfrm>
          <a:prstGeom prst="rect">
            <a:avLst/>
          </a:prstGeom>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8"/>
          <a:stretch>
            <a:fillRect/>
          </a:stretch>
        </p:blipFill>
        <p:spPr>
          <a:xfrm>
            <a:off x="8200630" y="2025834"/>
            <a:ext cx="1039433" cy="1415444"/>
          </a:xfrm>
          <a:prstGeom prst="rect">
            <a:avLst/>
          </a:prstGeom>
        </p:spPr>
      </p:pic>
      <p:pic>
        <p:nvPicPr>
          <p:cNvPr id="2" name="Image 1"/>
          <p:cNvPicPr>
            <a:picLocks noChangeAspect="1"/>
          </p:cNvPicPr>
          <p:nvPr/>
        </p:nvPicPr>
        <p:blipFill>
          <a:blip r:embed="rId9"/>
          <a:stretch>
            <a:fillRect/>
          </a:stretch>
        </p:blipFill>
        <p:spPr>
          <a:xfrm>
            <a:off x="2611300" y="833056"/>
            <a:ext cx="1378131" cy="1847282"/>
          </a:xfrm>
          <a:prstGeom prst="rect">
            <a:avLst/>
          </a:prstGeom>
        </p:spPr>
      </p:pic>
      <p:pic>
        <p:nvPicPr>
          <p:cNvPr id="4" name="Image 3"/>
          <p:cNvPicPr>
            <a:picLocks noChangeAspect="1"/>
          </p:cNvPicPr>
          <p:nvPr/>
        </p:nvPicPr>
        <p:blipFill>
          <a:blip r:embed="rId10"/>
          <a:stretch>
            <a:fillRect/>
          </a:stretch>
        </p:blipFill>
        <p:spPr>
          <a:xfrm>
            <a:off x="355492" y="847189"/>
            <a:ext cx="2255808" cy="2395502"/>
          </a:xfrm>
          <a:prstGeom prst="rect">
            <a:avLst/>
          </a:prstGeom>
        </p:spPr>
      </p:pic>
      <p:pic>
        <p:nvPicPr>
          <p:cNvPr id="19" name="Image 18"/>
          <p:cNvPicPr>
            <a:picLocks noChangeAspect="1"/>
          </p:cNvPicPr>
          <p:nvPr/>
        </p:nvPicPr>
        <p:blipFill>
          <a:blip r:embed="rId11"/>
          <a:stretch>
            <a:fillRect/>
          </a:stretch>
        </p:blipFill>
        <p:spPr>
          <a:xfrm>
            <a:off x="1971944" y="2457396"/>
            <a:ext cx="888975" cy="969981"/>
          </a:xfrm>
          <a:prstGeom prst="rect">
            <a:avLst/>
          </a:prstGeom>
        </p:spPr>
      </p:pic>
      <p:pic>
        <p:nvPicPr>
          <p:cNvPr id="9" name="Image 8"/>
          <p:cNvPicPr>
            <a:picLocks noChangeAspect="1"/>
          </p:cNvPicPr>
          <p:nvPr/>
        </p:nvPicPr>
        <p:blipFill>
          <a:blip r:embed="rId12"/>
          <a:stretch>
            <a:fillRect/>
          </a:stretch>
        </p:blipFill>
        <p:spPr>
          <a:xfrm>
            <a:off x="268538" y="4235004"/>
            <a:ext cx="1632930" cy="2429955"/>
          </a:xfrm>
          <a:prstGeom prst="rect">
            <a:avLst/>
          </a:prstGeom>
        </p:spPr>
      </p:pic>
      <p:pic>
        <p:nvPicPr>
          <p:cNvPr id="14" name="Image 13"/>
          <p:cNvPicPr>
            <a:picLocks noChangeAspect="1"/>
          </p:cNvPicPr>
          <p:nvPr/>
        </p:nvPicPr>
        <p:blipFill>
          <a:blip r:embed="rId13"/>
          <a:stretch>
            <a:fillRect/>
          </a:stretch>
        </p:blipFill>
        <p:spPr>
          <a:xfrm>
            <a:off x="1896732" y="4235975"/>
            <a:ext cx="2002322" cy="2428984"/>
          </a:xfrm>
          <a:prstGeom prst="rect">
            <a:avLst/>
          </a:prstGeom>
        </p:spPr>
      </p:pic>
      <p:pic>
        <p:nvPicPr>
          <p:cNvPr id="25" name="Picture 8" descr="Sanofi récupère un actif prometteur de Teva contre les maladies inflammatoires de l’intestin"/>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72064" y="5925025"/>
            <a:ext cx="1267633" cy="846032"/>
          </a:xfrm>
          <a:prstGeom prst="rect">
            <a:avLst/>
          </a:prstGeom>
          <a:extLst>
            <a:ext uri="{909E8E84-426E-40DD-AFC4-6F175D3DCCD1}">
              <a14:hiddenFill xmlns:a14="http://schemas.microsoft.com/office/drawing/2010/main">
                <a:solidFill>
                  <a:srgbClr val="FFFFFF"/>
                </a:solidFill>
              </a14:hiddenFill>
            </a:ext>
          </a:extLst>
        </p:spPr>
      </p:pic>
      <p:pic>
        <p:nvPicPr>
          <p:cNvPr id="15" name="Image 14"/>
          <p:cNvPicPr>
            <a:picLocks noChangeAspect="1"/>
          </p:cNvPicPr>
          <p:nvPr/>
        </p:nvPicPr>
        <p:blipFill>
          <a:blip r:embed="rId15"/>
          <a:stretch>
            <a:fillRect/>
          </a:stretch>
        </p:blipFill>
        <p:spPr>
          <a:xfrm>
            <a:off x="5906048" y="4165062"/>
            <a:ext cx="1421178" cy="1089570"/>
          </a:xfrm>
          <a:prstGeom prst="rect">
            <a:avLst/>
          </a:prstGeom>
        </p:spPr>
      </p:pic>
      <p:sp>
        <p:nvSpPr>
          <p:cNvPr id="24" name="Ellipse 23"/>
          <p:cNvSpPr/>
          <p:nvPr/>
        </p:nvSpPr>
        <p:spPr bwMode="auto">
          <a:xfrm>
            <a:off x="6847046" y="505373"/>
            <a:ext cx="2579342" cy="1335334"/>
          </a:xfrm>
          <a:prstGeom prst="ellipse">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fr-FR" sz="1200" b="1" kern="0" dirty="0">
                <a:solidFill>
                  <a:schemeClr val="tx1"/>
                </a:solidFill>
                <a:latin typeface="News Gothic MT"/>
                <a:cs typeface="Arial"/>
              </a:rPr>
              <a:t>BTS Bioanalyse en Laboratoire de </a:t>
            </a:r>
            <a:r>
              <a:rPr lang="fr-FR" sz="1200" b="1" kern="0" dirty="0" smtClean="0">
                <a:solidFill>
                  <a:schemeClr val="tx1"/>
                </a:solidFill>
                <a:latin typeface="News Gothic MT"/>
                <a:cs typeface="Arial"/>
              </a:rPr>
              <a:t>Contrôles</a:t>
            </a:r>
            <a:endParaRPr lang="fr-FR" sz="1200" b="1" kern="0" dirty="0">
              <a:solidFill>
                <a:schemeClr val="tx1"/>
              </a:solidFill>
              <a:latin typeface="News Gothic MT"/>
              <a:cs typeface="Arial"/>
            </a:endParaRPr>
          </a:p>
          <a:p>
            <a:pPr algn="ctr"/>
            <a:r>
              <a:rPr lang="fr-FR" sz="1200" b="1" kern="0" dirty="0" smtClean="0">
                <a:solidFill>
                  <a:schemeClr val="bg1"/>
                </a:solidFill>
                <a:latin typeface="News Gothic MT"/>
                <a:cs typeface="Arial"/>
              </a:rPr>
              <a:t>Optimisation de méthodes et analyse </a:t>
            </a:r>
            <a:r>
              <a:rPr lang="fr-FR" sz="1200" b="1" kern="0" dirty="0">
                <a:solidFill>
                  <a:schemeClr val="bg1"/>
                </a:solidFill>
                <a:latin typeface="News Gothic MT"/>
                <a:cs typeface="Arial"/>
              </a:rPr>
              <a:t>de la qualité technologique et sanitaire</a:t>
            </a:r>
          </a:p>
        </p:txBody>
      </p:sp>
      <p:sp>
        <p:nvSpPr>
          <p:cNvPr id="26" name="Ellipse 25"/>
          <p:cNvSpPr/>
          <p:nvPr/>
        </p:nvSpPr>
        <p:spPr bwMode="auto">
          <a:xfrm>
            <a:off x="7091082" y="5269823"/>
            <a:ext cx="2562347" cy="1540568"/>
          </a:xfrm>
          <a:prstGeom prst="ellipse">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200" b="1" kern="0" dirty="0">
                <a:solidFill>
                  <a:schemeClr val="tx1"/>
                </a:solidFill>
                <a:latin typeface="News Gothic MT"/>
                <a:cs typeface="Arial"/>
              </a:rPr>
              <a:t>BTS </a:t>
            </a:r>
            <a:r>
              <a:rPr lang="fr-FR" sz="1200" b="1" kern="0" dirty="0" smtClean="0">
                <a:solidFill>
                  <a:schemeClr val="tx1"/>
                </a:solidFill>
                <a:latin typeface="News Gothic MT"/>
                <a:cs typeface="Arial"/>
              </a:rPr>
              <a:t>Biotechnologies en recherche et en production</a:t>
            </a:r>
            <a:endParaRPr lang="fr-FR" sz="1200" b="1" kern="0" dirty="0">
              <a:solidFill>
                <a:schemeClr val="tx1"/>
              </a:solidFill>
              <a:latin typeface="News Gothic MT"/>
              <a:cs typeface="Arial"/>
            </a:endParaRPr>
          </a:p>
          <a:p>
            <a:pPr algn="ctr"/>
            <a:r>
              <a:rPr lang="fr-FR" sz="1200" b="1" kern="0" dirty="0">
                <a:solidFill>
                  <a:schemeClr val="bg1"/>
                </a:solidFill>
                <a:latin typeface="News Gothic MT"/>
                <a:cs typeface="Arial"/>
              </a:rPr>
              <a:t>E</a:t>
            </a:r>
            <a:r>
              <a:rPr lang="fr-FR" sz="1200" b="1" kern="0" dirty="0" smtClean="0">
                <a:solidFill>
                  <a:schemeClr val="bg1"/>
                </a:solidFill>
                <a:latin typeface="News Gothic MT"/>
                <a:cs typeface="Arial"/>
              </a:rPr>
              <a:t>xpertise </a:t>
            </a:r>
            <a:r>
              <a:rPr lang="fr-FR" sz="1200" b="1" kern="0" dirty="0">
                <a:solidFill>
                  <a:schemeClr val="bg1"/>
                </a:solidFill>
                <a:latin typeface="News Gothic MT"/>
                <a:cs typeface="Arial"/>
              </a:rPr>
              <a:t>technologique pour </a:t>
            </a:r>
            <a:r>
              <a:rPr lang="fr-FR" sz="1200" b="1" kern="0" dirty="0" smtClean="0">
                <a:solidFill>
                  <a:schemeClr val="bg1"/>
                </a:solidFill>
                <a:latin typeface="News Gothic MT"/>
                <a:cs typeface="Arial"/>
              </a:rPr>
              <a:t>la recherche en biologie</a:t>
            </a:r>
            <a:endParaRPr lang="fr-FR" sz="1200" b="1" kern="0" dirty="0">
              <a:solidFill>
                <a:schemeClr val="bg1"/>
              </a:solidFill>
              <a:latin typeface="News Gothic MT"/>
              <a:cs typeface="Arial"/>
            </a:endParaRPr>
          </a:p>
        </p:txBody>
      </p:sp>
      <p:sp>
        <p:nvSpPr>
          <p:cNvPr id="27" name="Ellipse 26"/>
          <p:cNvSpPr/>
          <p:nvPr/>
        </p:nvSpPr>
        <p:spPr bwMode="auto">
          <a:xfrm>
            <a:off x="2738154" y="5092443"/>
            <a:ext cx="2502552" cy="1341335"/>
          </a:xfrm>
          <a:prstGeom prst="ellipse">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200" b="1" kern="0" dirty="0">
                <a:solidFill>
                  <a:schemeClr val="tx1"/>
                </a:solidFill>
                <a:latin typeface="News Gothic MT"/>
                <a:cs typeface="Arial"/>
              </a:rPr>
              <a:t>BTS Biotechnologies en recherche et en production</a:t>
            </a:r>
          </a:p>
          <a:p>
            <a:pPr algn="ctr"/>
            <a:r>
              <a:rPr lang="fr-FR" sz="1200" b="1" kern="0" dirty="0" smtClean="0">
                <a:solidFill>
                  <a:schemeClr val="bg1"/>
                </a:solidFill>
                <a:latin typeface="News Gothic MT"/>
                <a:cs typeface="Arial"/>
              </a:rPr>
              <a:t>Expertise </a:t>
            </a:r>
            <a:r>
              <a:rPr lang="fr-FR" sz="1200" b="1" kern="0" dirty="0">
                <a:solidFill>
                  <a:schemeClr val="bg1"/>
                </a:solidFill>
                <a:latin typeface="News Gothic MT"/>
                <a:cs typeface="Arial"/>
              </a:rPr>
              <a:t>technologique pour </a:t>
            </a:r>
            <a:r>
              <a:rPr lang="fr-FR" sz="1200" b="1" kern="0" dirty="0" smtClean="0">
                <a:solidFill>
                  <a:schemeClr val="bg1"/>
                </a:solidFill>
                <a:latin typeface="News Gothic MT"/>
                <a:cs typeface="Arial"/>
              </a:rPr>
              <a:t>la bioproduction</a:t>
            </a:r>
            <a:endParaRPr lang="fr-FR" sz="1200" b="1" kern="0" dirty="0">
              <a:solidFill>
                <a:schemeClr val="bg1"/>
              </a:solidFill>
              <a:latin typeface="News Gothic MT"/>
              <a:cs typeface="Arial"/>
            </a:endParaRPr>
          </a:p>
        </p:txBody>
      </p:sp>
      <p:sp>
        <p:nvSpPr>
          <p:cNvPr id="31" name="Ellipse 30"/>
          <p:cNvSpPr/>
          <p:nvPr/>
        </p:nvSpPr>
        <p:spPr bwMode="auto">
          <a:xfrm>
            <a:off x="5678189" y="2680338"/>
            <a:ext cx="2368392" cy="1037124"/>
          </a:xfrm>
          <a:prstGeom prst="ellipse">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200" b="1" kern="0" dirty="0">
                <a:solidFill>
                  <a:schemeClr val="tx1"/>
                </a:solidFill>
                <a:latin typeface="News Gothic MT"/>
                <a:cs typeface="Arial"/>
              </a:rPr>
              <a:t>BTS Bioqualité</a:t>
            </a:r>
          </a:p>
          <a:p>
            <a:pPr algn="ctr"/>
            <a:r>
              <a:rPr lang="fr-FR" sz="1200" b="1" kern="0" dirty="0" smtClean="0">
                <a:solidFill>
                  <a:schemeClr val="bg1"/>
                </a:solidFill>
                <a:latin typeface="News Gothic MT"/>
                <a:cs typeface="Arial"/>
              </a:rPr>
              <a:t>Management de la qualité à l’interface de la production et du contrôle</a:t>
            </a:r>
            <a:endParaRPr lang="fr-FR" sz="1200" b="1" kern="0" dirty="0">
              <a:solidFill>
                <a:schemeClr val="bg1"/>
              </a:solidFill>
              <a:latin typeface="News Gothic MT"/>
              <a:cs typeface="Arial"/>
            </a:endParaRPr>
          </a:p>
        </p:txBody>
      </p:sp>
      <p:sp>
        <p:nvSpPr>
          <p:cNvPr id="28" name="Ellipse 27"/>
          <p:cNvSpPr/>
          <p:nvPr/>
        </p:nvSpPr>
        <p:spPr bwMode="auto">
          <a:xfrm>
            <a:off x="3719950" y="1549771"/>
            <a:ext cx="1796010" cy="877164"/>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defRPr/>
            </a:pPr>
            <a:r>
              <a:rPr lang="fr-FR" sz="1200" b="1" kern="0" dirty="0">
                <a:solidFill>
                  <a:prstClr val="black"/>
                </a:solidFill>
                <a:latin typeface="News Gothic MT"/>
                <a:cs typeface="Arial"/>
              </a:rPr>
              <a:t>Bac Pro PIPAC</a:t>
            </a:r>
          </a:p>
          <a:p>
            <a:pPr lvl="0" algn="ctr">
              <a:defRPr/>
            </a:pPr>
            <a:r>
              <a:rPr lang="fr-FR" sz="1100" b="1" kern="0" dirty="0">
                <a:solidFill>
                  <a:schemeClr val="bg1"/>
                </a:solidFill>
                <a:latin typeface="News Gothic MT"/>
                <a:cs typeface="Arial"/>
              </a:rPr>
              <a:t>Production en environnement contrôlé</a:t>
            </a:r>
            <a:endParaRPr lang="fr-FR" sz="1400" b="1" kern="0" dirty="0">
              <a:solidFill>
                <a:schemeClr val="bg1"/>
              </a:solidFill>
              <a:latin typeface="News Gothic MT"/>
              <a:cs typeface="Arial"/>
            </a:endParaRPr>
          </a:p>
        </p:txBody>
      </p:sp>
      <p:sp>
        <p:nvSpPr>
          <p:cNvPr id="29" name="Ellipse 28"/>
          <p:cNvSpPr/>
          <p:nvPr/>
        </p:nvSpPr>
        <p:spPr bwMode="auto">
          <a:xfrm>
            <a:off x="23471" y="2621015"/>
            <a:ext cx="1848213" cy="770940"/>
          </a:xfrm>
          <a:prstGeom prst="ellipse">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900" b="1" kern="0" dirty="0">
                <a:solidFill>
                  <a:schemeClr val="tx1"/>
                </a:solidFill>
                <a:latin typeface="News Gothic MT"/>
                <a:cs typeface="Arial"/>
              </a:rPr>
              <a:t>BTS </a:t>
            </a:r>
            <a:r>
              <a:rPr lang="fr-FR" sz="900" b="1" kern="0" dirty="0" smtClean="0">
                <a:solidFill>
                  <a:schemeClr val="tx1"/>
                </a:solidFill>
                <a:latin typeface="News Gothic MT"/>
                <a:cs typeface="Arial"/>
              </a:rPr>
              <a:t>Métiers de l’eau</a:t>
            </a:r>
            <a:endParaRPr lang="fr-FR" sz="900" b="1" kern="0" dirty="0">
              <a:solidFill>
                <a:schemeClr val="tx1"/>
              </a:solidFill>
              <a:latin typeface="News Gothic MT"/>
              <a:cs typeface="Arial"/>
            </a:endParaRPr>
          </a:p>
          <a:p>
            <a:pPr algn="ctr"/>
            <a:r>
              <a:rPr lang="fr-FR" sz="800" b="1" kern="0" dirty="0" smtClean="0">
                <a:solidFill>
                  <a:schemeClr val="bg1"/>
                </a:solidFill>
                <a:latin typeface="News Gothic MT"/>
                <a:cs typeface="Arial"/>
              </a:rPr>
              <a:t>Production d’eau industrielle </a:t>
            </a:r>
          </a:p>
          <a:p>
            <a:pPr algn="ctr"/>
            <a:r>
              <a:rPr lang="fr-FR" sz="800" b="1" kern="0" dirty="0" smtClean="0">
                <a:solidFill>
                  <a:schemeClr val="bg1"/>
                </a:solidFill>
                <a:latin typeface="News Gothic MT"/>
                <a:cs typeface="Arial"/>
              </a:rPr>
              <a:t>Epuration des eaux de production</a:t>
            </a:r>
            <a:r>
              <a:rPr lang="fr-FR" sz="900" b="1" kern="0" dirty="0" smtClean="0">
                <a:solidFill>
                  <a:schemeClr val="bg1"/>
                </a:solidFill>
                <a:latin typeface="News Gothic MT"/>
                <a:cs typeface="Arial"/>
              </a:rPr>
              <a:t> </a:t>
            </a:r>
            <a:endParaRPr lang="fr-FR" sz="900" b="1" kern="0" dirty="0">
              <a:solidFill>
                <a:schemeClr val="bg1"/>
              </a:solidFill>
              <a:latin typeface="News Gothic MT"/>
              <a:cs typeface="Arial"/>
            </a:endParaRPr>
          </a:p>
        </p:txBody>
      </p:sp>
      <p:sp>
        <p:nvSpPr>
          <p:cNvPr id="30" name="Ellipse 29"/>
          <p:cNvSpPr/>
          <p:nvPr/>
        </p:nvSpPr>
        <p:spPr bwMode="auto">
          <a:xfrm>
            <a:off x="37727" y="5773271"/>
            <a:ext cx="1398661" cy="902683"/>
          </a:xfrm>
          <a:prstGeom prst="ellipse">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900" b="1" kern="0" dirty="0">
                <a:solidFill>
                  <a:schemeClr val="tx1"/>
                </a:solidFill>
                <a:latin typeface="News Gothic MT"/>
                <a:cs typeface="Arial"/>
              </a:rPr>
              <a:t>BTS </a:t>
            </a:r>
            <a:r>
              <a:rPr lang="fr-FR" sz="900" b="1" kern="0" dirty="0" err="1" smtClean="0">
                <a:solidFill>
                  <a:schemeClr val="tx1"/>
                </a:solidFill>
                <a:latin typeface="News Gothic MT"/>
                <a:cs typeface="Arial"/>
              </a:rPr>
              <a:t>Alalyse</a:t>
            </a:r>
            <a:r>
              <a:rPr lang="fr-FR" sz="900" b="1" kern="0" dirty="0" smtClean="0">
                <a:solidFill>
                  <a:schemeClr val="tx1"/>
                </a:solidFill>
                <a:latin typeface="News Gothic MT"/>
                <a:cs typeface="Arial"/>
              </a:rPr>
              <a:t> de biologie médicale</a:t>
            </a:r>
            <a:endParaRPr lang="fr-FR" sz="900" b="1" kern="0" dirty="0">
              <a:solidFill>
                <a:schemeClr val="tx1"/>
              </a:solidFill>
              <a:latin typeface="News Gothic MT"/>
              <a:cs typeface="Arial"/>
            </a:endParaRPr>
          </a:p>
          <a:p>
            <a:pPr algn="ctr"/>
            <a:r>
              <a:rPr lang="fr-FR" sz="800" b="1" kern="0" dirty="0" smtClean="0">
                <a:solidFill>
                  <a:schemeClr val="bg1"/>
                </a:solidFill>
                <a:latin typeface="News Gothic MT"/>
                <a:cs typeface="Arial"/>
              </a:rPr>
              <a:t>Production de dérivés du plasma</a:t>
            </a:r>
            <a:endParaRPr lang="fr-FR" sz="800" b="1" kern="0" dirty="0">
              <a:solidFill>
                <a:schemeClr val="bg1"/>
              </a:solidFill>
              <a:latin typeface="News Gothic MT"/>
              <a:cs typeface="Arial"/>
            </a:endParaRPr>
          </a:p>
        </p:txBody>
      </p:sp>
      <p:sp>
        <p:nvSpPr>
          <p:cNvPr id="32" name="Ellipse 31"/>
          <p:cNvSpPr/>
          <p:nvPr/>
        </p:nvSpPr>
        <p:spPr bwMode="auto">
          <a:xfrm>
            <a:off x="9003094" y="2848741"/>
            <a:ext cx="1605671" cy="942113"/>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0" cap="none" spc="0" normalizeH="0" baseline="0" noProof="0" dirty="0">
                <a:ln>
                  <a:noFill/>
                </a:ln>
                <a:solidFill>
                  <a:prstClr val="black"/>
                </a:solidFill>
                <a:effectLst/>
                <a:uLnTx/>
                <a:uFillTx/>
                <a:latin typeface="News Gothic MT"/>
                <a:cs typeface="Arial"/>
              </a:rPr>
              <a:t>CAP ETL</a:t>
            </a:r>
          </a:p>
          <a:p>
            <a:pPr lvl="0" algn="ctr">
              <a:defRPr/>
            </a:pPr>
            <a:r>
              <a:rPr lang="fr-FR" sz="1000" b="1" kern="0" dirty="0" smtClean="0">
                <a:solidFill>
                  <a:schemeClr val="bg1"/>
                </a:solidFill>
                <a:latin typeface="News Gothic MT"/>
                <a:cs typeface="Arial"/>
              </a:rPr>
              <a:t>Employé technique de laboratoire</a:t>
            </a:r>
            <a:endParaRPr kumimoji="0" lang="fr-FR" sz="1000" b="1" i="0" u="none" strike="noStrike" kern="0" cap="none" spc="0" normalizeH="0" baseline="0" noProof="0" dirty="0">
              <a:ln>
                <a:noFill/>
              </a:ln>
              <a:solidFill>
                <a:schemeClr val="bg1"/>
              </a:solidFill>
              <a:effectLst/>
              <a:uLnTx/>
              <a:uFillTx/>
              <a:latin typeface="News Gothic MT"/>
              <a:cs typeface="Arial"/>
            </a:endParaRPr>
          </a:p>
        </p:txBody>
      </p:sp>
      <p:grpSp>
        <p:nvGrpSpPr>
          <p:cNvPr id="17" name="Groupe 16"/>
          <p:cNvGrpSpPr/>
          <p:nvPr/>
        </p:nvGrpSpPr>
        <p:grpSpPr>
          <a:xfrm>
            <a:off x="4032279" y="458130"/>
            <a:ext cx="2816659" cy="1128067"/>
            <a:chOff x="4095129" y="212426"/>
            <a:chExt cx="2816659" cy="1128067"/>
          </a:xfrm>
        </p:grpSpPr>
        <p:sp>
          <p:nvSpPr>
            <p:cNvPr id="16" name="Étoile à 6 branches 15"/>
            <p:cNvSpPr/>
            <p:nvPr/>
          </p:nvSpPr>
          <p:spPr>
            <a:xfrm>
              <a:off x="4095129" y="212426"/>
              <a:ext cx="2816659" cy="1128067"/>
            </a:xfrm>
            <a:prstGeom prst="star6">
              <a:avLst/>
            </a:prstGeom>
            <a:solidFill>
              <a:schemeClr val="accent2">
                <a:lumMod val="60000"/>
                <a:lumOff val="40000"/>
              </a:schemeClr>
            </a:solidFill>
            <a:ln w="1905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000" b="1" kern="0">
                <a:solidFill>
                  <a:srgbClr val="C00000">
                    <a:lumMod val="75000"/>
                  </a:srgbClr>
                </a:solidFill>
                <a:latin typeface="News Gothic MT"/>
                <a:cs typeface="Arial"/>
              </a:endParaRPr>
            </a:p>
          </p:txBody>
        </p:sp>
        <p:sp>
          <p:nvSpPr>
            <p:cNvPr id="5" name="ZoneTexte 4"/>
            <p:cNvSpPr txBox="1"/>
            <p:nvPr/>
          </p:nvSpPr>
          <p:spPr>
            <a:xfrm>
              <a:off x="4482300" y="628105"/>
              <a:ext cx="2067319" cy="326517"/>
            </a:xfrm>
            <a:prstGeom prst="rect">
              <a:avLst/>
            </a:prstGeom>
            <a:solidFill>
              <a:schemeClr val="accent2">
                <a:lumMod val="60000"/>
                <a:lumOff val="40000"/>
              </a:schemeClr>
            </a:solidFill>
            <a:ln w="19050">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vl1pPr algn="ctr">
                <a:defRPr sz="2000" b="1" kern="0">
                  <a:solidFill>
                    <a:srgbClr val="C00000">
                      <a:lumMod val="75000"/>
                    </a:srgbClr>
                  </a:solidFill>
                  <a:latin typeface="News Gothic MT"/>
                  <a:cs typeface="Arial"/>
                </a:defRPr>
              </a:lvl1pPr>
            </a:lstStyle>
            <a:p>
              <a:r>
                <a:rPr lang="fr-FR" sz="2400" dirty="0"/>
                <a:t>Bioexpertise</a:t>
              </a:r>
              <a:endParaRPr lang="fr-FR" dirty="0"/>
            </a:p>
          </p:txBody>
        </p:sp>
      </p:grpSp>
      <p:sp>
        <p:nvSpPr>
          <p:cNvPr id="11" name="Rectangle avec coins arrondis en diagonale 10"/>
          <p:cNvSpPr/>
          <p:nvPr/>
        </p:nvSpPr>
        <p:spPr bwMode="auto">
          <a:xfrm>
            <a:off x="355490" y="47132"/>
            <a:ext cx="11563221" cy="384379"/>
          </a:xfrm>
          <a:prstGeom prst="round2Diag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000" b="1" kern="0" dirty="0">
                <a:solidFill>
                  <a:srgbClr val="C00000">
                    <a:lumMod val="75000"/>
                  </a:srgbClr>
                </a:solidFill>
                <a:latin typeface="News Gothic MT"/>
                <a:cs typeface="Arial"/>
              </a:rPr>
              <a:t>FILI</a:t>
            </a:r>
            <a:r>
              <a:rPr lang="fr-FR" sz="2000" b="1" kern="0" cap="all" dirty="0">
                <a:solidFill>
                  <a:srgbClr val="C00000">
                    <a:lumMod val="75000"/>
                  </a:srgbClr>
                </a:solidFill>
                <a:latin typeface="News Gothic MT"/>
                <a:cs typeface="Arial"/>
              </a:rPr>
              <a:t>è</a:t>
            </a:r>
            <a:r>
              <a:rPr lang="fr-FR" sz="2000" b="1" kern="0" dirty="0">
                <a:solidFill>
                  <a:srgbClr val="C00000">
                    <a:lumMod val="75000"/>
                  </a:srgbClr>
                </a:solidFill>
                <a:latin typeface="News Gothic MT"/>
                <a:cs typeface="Arial"/>
              </a:rPr>
              <a:t>RE Biotechnologie et Bio-industries</a:t>
            </a:r>
          </a:p>
        </p:txBody>
      </p:sp>
    </p:spTree>
    <p:custDataLst>
      <p:tags r:id="rId1"/>
    </p:custDataLst>
    <p:extLst>
      <p:ext uri="{BB962C8B-B14F-4D97-AF65-F5344CB8AC3E}">
        <p14:creationId xmlns:p14="http://schemas.microsoft.com/office/powerpoint/2010/main" val="926350540"/>
      </p:ext>
    </p:extLst>
  </p:cSld>
  <p:clrMapOvr>
    <a:masterClrMapping/>
  </p:clrMapOvr>
  <mc:AlternateContent xmlns:mc="http://schemas.openxmlformats.org/markup-compatibility/2006" xmlns:p14="http://schemas.microsoft.com/office/powerpoint/2010/main">
    <mc:Choice Requires="p14">
      <p:transition spd="slow" p14:dur="2000" advTm="54611"/>
    </mc:Choice>
    <mc:Fallback xmlns="">
      <p:transition spd="slow" advTm="546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31" grpId="0" animBg="1"/>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p:cNvPicPr>
            <a:picLocks noChangeAspect="1"/>
          </p:cNvPicPr>
          <p:nvPr/>
        </p:nvPicPr>
        <p:blipFill>
          <a:blip r:embed="rId3"/>
          <a:stretch>
            <a:fillRect/>
          </a:stretch>
        </p:blipFill>
        <p:spPr>
          <a:xfrm>
            <a:off x="1896732" y="4235975"/>
            <a:ext cx="2002322" cy="2428984"/>
          </a:xfrm>
          <a:prstGeom prst="rect">
            <a:avLst/>
          </a:prstGeom>
        </p:spPr>
      </p:pic>
      <p:pic>
        <p:nvPicPr>
          <p:cNvPr id="12" name="Picture 2" descr="Postes de sécurité microbiologiq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5629" y="4259854"/>
            <a:ext cx="3363083" cy="2466262"/>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Connecteur droit avec flèche 23"/>
          <p:cNvCxnSpPr/>
          <p:nvPr/>
        </p:nvCxnSpPr>
        <p:spPr>
          <a:xfrm flipH="1">
            <a:off x="3348997" y="6733960"/>
            <a:ext cx="1670956"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V="1">
            <a:off x="7142672" y="6726116"/>
            <a:ext cx="2653320" cy="7844"/>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endParaRPr lang="fr-FR"/>
          </a:p>
        </p:txBody>
      </p:sp>
      <p:sp>
        <p:nvSpPr>
          <p:cNvPr id="4" name="Rectangle avec coins arrondis en diagonale 3"/>
          <p:cNvSpPr/>
          <p:nvPr/>
        </p:nvSpPr>
        <p:spPr bwMode="auto">
          <a:xfrm>
            <a:off x="2172460" y="34657"/>
            <a:ext cx="7331721" cy="384379"/>
          </a:xfrm>
          <a:prstGeom prst="round2Diag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000" b="1" kern="0" dirty="0">
                <a:solidFill>
                  <a:srgbClr val="C00000">
                    <a:lumMod val="75000"/>
                  </a:srgbClr>
                </a:solidFill>
                <a:latin typeface="News Gothic MT"/>
                <a:cs typeface="Arial"/>
              </a:rPr>
              <a:t>FILIERE Biotechnologie et Bio-industries</a:t>
            </a:r>
          </a:p>
        </p:txBody>
      </p:sp>
      <p:sp>
        <p:nvSpPr>
          <p:cNvPr id="5" name="Rectangle avec coins arrondis en diagonale 4"/>
          <p:cNvSpPr/>
          <p:nvPr/>
        </p:nvSpPr>
        <p:spPr bwMode="auto">
          <a:xfrm>
            <a:off x="355492" y="445157"/>
            <a:ext cx="3633938" cy="438745"/>
          </a:xfrm>
          <a:prstGeom prst="round2Diag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b="1" kern="0" dirty="0">
                <a:solidFill>
                  <a:srgbClr val="C00000">
                    <a:lumMod val="75000"/>
                  </a:srgbClr>
                </a:solidFill>
                <a:latin typeface="News Gothic MT"/>
                <a:cs typeface="Arial"/>
              </a:rPr>
              <a:t>Bioindustries</a:t>
            </a:r>
            <a:r>
              <a:rPr lang="fr-FR" b="1" kern="0" dirty="0">
                <a:solidFill>
                  <a:srgbClr val="C00000">
                    <a:lumMod val="75000"/>
                  </a:srgbClr>
                </a:solidFill>
                <a:latin typeface="News Gothic MT"/>
                <a:cs typeface="Arial"/>
              </a:rPr>
              <a:t> </a:t>
            </a:r>
          </a:p>
        </p:txBody>
      </p:sp>
      <p:sp>
        <p:nvSpPr>
          <p:cNvPr id="6" name="Rectangle avec coins arrondis en diagonale 5"/>
          <p:cNvSpPr/>
          <p:nvPr/>
        </p:nvSpPr>
        <p:spPr bwMode="auto">
          <a:xfrm>
            <a:off x="256360" y="3673511"/>
            <a:ext cx="3642694" cy="550498"/>
          </a:xfrm>
          <a:prstGeom prst="round2Diag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b="1" kern="0" dirty="0">
                <a:solidFill>
                  <a:srgbClr val="C00000">
                    <a:lumMod val="75000"/>
                  </a:srgbClr>
                </a:solidFill>
                <a:latin typeface="News Gothic MT"/>
                <a:cs typeface="Arial"/>
              </a:rPr>
              <a:t>Industries de bioproduction vaccins, biomédicaments</a:t>
            </a:r>
          </a:p>
        </p:txBody>
      </p:sp>
      <p:sp>
        <p:nvSpPr>
          <p:cNvPr id="8" name="Rectangle avec coins arrondis en diagonale 7"/>
          <p:cNvSpPr/>
          <p:nvPr/>
        </p:nvSpPr>
        <p:spPr bwMode="auto">
          <a:xfrm>
            <a:off x="8552055" y="3724416"/>
            <a:ext cx="3366657" cy="539993"/>
          </a:xfrm>
          <a:prstGeom prst="round2DiagRect">
            <a:avLst/>
          </a:prstGeom>
          <a:solidFill>
            <a:srgbClr val="FCFD04">
              <a:alpha val="40000"/>
            </a:srgbClr>
          </a:solidFill>
          <a:ln>
            <a:solidFill>
              <a:schemeClr val="accent1">
                <a:alpha val="17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b="1" kern="0" dirty="0">
                <a:solidFill>
                  <a:srgbClr val="C00000">
                    <a:lumMod val="75000"/>
                  </a:srgbClr>
                </a:solidFill>
                <a:latin typeface="News Gothic MT"/>
                <a:cs typeface="Arial"/>
              </a:rPr>
              <a:t>Laboratoire de recherche </a:t>
            </a:r>
          </a:p>
          <a:p>
            <a:pPr algn="ctr"/>
            <a:r>
              <a:rPr lang="fr-FR" sz="1600" b="1" kern="0" dirty="0">
                <a:solidFill>
                  <a:srgbClr val="C00000">
                    <a:lumMod val="75000"/>
                  </a:srgbClr>
                </a:solidFill>
                <a:latin typeface="News Gothic MT"/>
                <a:cs typeface="Arial"/>
              </a:rPr>
              <a:t>et de développement</a:t>
            </a:r>
          </a:p>
        </p:txBody>
      </p:sp>
      <p:sp>
        <p:nvSpPr>
          <p:cNvPr id="9" name="Rectangle avec coins arrondis en diagonale 8"/>
          <p:cNvSpPr/>
          <p:nvPr/>
        </p:nvSpPr>
        <p:spPr bwMode="auto">
          <a:xfrm>
            <a:off x="4717797" y="1477179"/>
            <a:ext cx="2707190" cy="485776"/>
          </a:xfrm>
          <a:prstGeom prst="round2DiagRect">
            <a:avLst/>
          </a:prstGeom>
          <a:solidFill>
            <a:schemeClr val="accent6">
              <a:lumMod val="75000"/>
              <a:alpha val="38000"/>
            </a:schemeClr>
          </a:solidFill>
          <a:ln>
            <a:solidFill>
              <a:schemeClr val="accent6">
                <a:lumMod val="50000"/>
                <a:alpha val="17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b="1" kern="0" dirty="0">
                <a:solidFill>
                  <a:srgbClr val="C00000">
                    <a:lumMod val="75000"/>
                  </a:srgbClr>
                </a:solidFill>
                <a:latin typeface="News Gothic MT"/>
                <a:cs typeface="Arial"/>
              </a:rPr>
              <a:t>Service qualité </a:t>
            </a:r>
          </a:p>
        </p:txBody>
      </p:sp>
      <p:sp>
        <p:nvSpPr>
          <p:cNvPr id="10" name="Rectangle 9"/>
          <p:cNvSpPr/>
          <p:nvPr/>
        </p:nvSpPr>
        <p:spPr>
          <a:xfrm flipH="1">
            <a:off x="2595124" y="2711024"/>
            <a:ext cx="1752027" cy="600164"/>
          </a:xfrm>
          <a:prstGeom prst="rect">
            <a:avLst/>
          </a:prstGeom>
        </p:spPr>
        <p:txBody>
          <a:bodyPr wrap="square">
            <a:spAutoFit/>
          </a:bodyPr>
          <a:lstStyle/>
          <a:p>
            <a:pPr algn="ctr"/>
            <a:r>
              <a:rPr lang="fr-FR" sz="1100" kern="0" dirty="0">
                <a:solidFill>
                  <a:srgbClr val="C00000">
                    <a:lumMod val="75000"/>
                  </a:srgbClr>
                </a:solidFill>
                <a:latin typeface="News Gothic MT"/>
                <a:cs typeface="Arial"/>
              </a:rPr>
              <a:t>Pharmaceutique, Agroalimentaire, Cosmétique</a:t>
            </a:r>
          </a:p>
        </p:txBody>
      </p:sp>
      <p:pic>
        <p:nvPicPr>
          <p:cNvPr id="11" name="Image 10"/>
          <p:cNvPicPr>
            <a:picLocks noChangeAspect="1"/>
          </p:cNvPicPr>
          <p:nvPr/>
        </p:nvPicPr>
        <p:blipFill>
          <a:blip r:embed="rId5"/>
          <a:stretch>
            <a:fillRect/>
          </a:stretch>
        </p:blipFill>
        <p:spPr>
          <a:xfrm>
            <a:off x="4717797" y="1983661"/>
            <a:ext cx="2711582" cy="1956394"/>
          </a:xfrm>
          <a:prstGeom prst="rect">
            <a:avLst/>
          </a:prstGeom>
        </p:spPr>
      </p:pic>
      <p:pic>
        <p:nvPicPr>
          <p:cNvPr id="13" name="Picture 16" descr="La donne a changé pour le financement des biotechs thérapeutiques en Europ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25303" y="1076634"/>
            <a:ext cx="3268964" cy="21727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Boîte De Pétri Avec Des Bactéries Rouges, Le Travail De Laboratoire Banque  D'Images et Photos Libres De Droits. Image 2210002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05500" y="4308578"/>
            <a:ext cx="1474939" cy="982537"/>
          </a:xfrm>
          <a:prstGeom prst="rect">
            <a:avLst/>
          </a:prstGeom>
          <a:extLst>
            <a:ext uri="{909E8E84-426E-40DD-AFC4-6F175D3DCCD1}">
              <a14:hiddenFill xmlns:a14="http://schemas.microsoft.com/office/drawing/2010/main">
                <a:solidFill>
                  <a:srgbClr val="FFFFFF"/>
                </a:solidFill>
              </a14:hiddenFill>
            </a:ext>
          </a:extLst>
        </p:spPr>
      </p:pic>
      <p:pic>
        <p:nvPicPr>
          <p:cNvPr id="15" name="Image 14"/>
          <p:cNvPicPr>
            <a:picLocks noChangeAspect="1"/>
          </p:cNvPicPr>
          <p:nvPr/>
        </p:nvPicPr>
        <p:blipFill>
          <a:blip r:embed="rId8"/>
          <a:stretch>
            <a:fillRect/>
          </a:stretch>
        </p:blipFill>
        <p:spPr>
          <a:xfrm>
            <a:off x="8200630" y="2025834"/>
            <a:ext cx="1039433" cy="1415444"/>
          </a:xfrm>
          <a:prstGeom prst="rect">
            <a:avLst/>
          </a:prstGeom>
        </p:spPr>
      </p:pic>
      <p:pic>
        <p:nvPicPr>
          <p:cNvPr id="16" name="Image 15"/>
          <p:cNvPicPr>
            <a:picLocks noChangeAspect="1"/>
          </p:cNvPicPr>
          <p:nvPr/>
        </p:nvPicPr>
        <p:blipFill>
          <a:blip r:embed="rId9"/>
          <a:stretch>
            <a:fillRect/>
          </a:stretch>
        </p:blipFill>
        <p:spPr>
          <a:xfrm>
            <a:off x="2611300" y="833056"/>
            <a:ext cx="1378131" cy="1847282"/>
          </a:xfrm>
          <a:prstGeom prst="rect">
            <a:avLst/>
          </a:prstGeom>
        </p:spPr>
      </p:pic>
      <p:pic>
        <p:nvPicPr>
          <p:cNvPr id="17" name="Image 16"/>
          <p:cNvPicPr>
            <a:picLocks noChangeAspect="1"/>
          </p:cNvPicPr>
          <p:nvPr/>
        </p:nvPicPr>
        <p:blipFill>
          <a:blip r:embed="rId10"/>
          <a:stretch>
            <a:fillRect/>
          </a:stretch>
        </p:blipFill>
        <p:spPr>
          <a:xfrm>
            <a:off x="1971944" y="2457396"/>
            <a:ext cx="888975" cy="969981"/>
          </a:xfrm>
          <a:prstGeom prst="rect">
            <a:avLst/>
          </a:prstGeom>
        </p:spPr>
      </p:pic>
      <p:pic>
        <p:nvPicPr>
          <p:cNvPr id="18" name="Image 17"/>
          <p:cNvPicPr>
            <a:picLocks noChangeAspect="1"/>
          </p:cNvPicPr>
          <p:nvPr/>
        </p:nvPicPr>
        <p:blipFill>
          <a:blip r:embed="rId11"/>
          <a:stretch>
            <a:fillRect/>
          </a:stretch>
        </p:blipFill>
        <p:spPr>
          <a:xfrm>
            <a:off x="268538" y="4235004"/>
            <a:ext cx="1632930" cy="2429955"/>
          </a:xfrm>
          <a:prstGeom prst="rect">
            <a:avLst/>
          </a:prstGeom>
        </p:spPr>
      </p:pic>
      <p:pic>
        <p:nvPicPr>
          <p:cNvPr id="20" name="Picture 8" descr="Sanofi récupère un actif prometteur de Teva contre les maladies inflammatoires de l’intesti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81586" y="3991805"/>
            <a:ext cx="1267633" cy="846032"/>
          </a:xfrm>
          <a:prstGeom prst="rect">
            <a:avLst/>
          </a:prstGeom>
          <a:extLst>
            <a:ext uri="{909E8E84-426E-40DD-AFC4-6F175D3DCCD1}">
              <a14:hiddenFill xmlns:a14="http://schemas.microsoft.com/office/drawing/2010/main">
                <a:solidFill>
                  <a:srgbClr val="FFFFFF"/>
                </a:solidFill>
              </a14:hiddenFill>
            </a:ext>
          </a:extLst>
        </p:spPr>
      </p:pic>
      <p:pic>
        <p:nvPicPr>
          <p:cNvPr id="21" name="Image 20"/>
          <p:cNvPicPr>
            <a:picLocks noChangeAspect="1"/>
          </p:cNvPicPr>
          <p:nvPr/>
        </p:nvPicPr>
        <p:blipFill>
          <a:blip r:embed="rId13"/>
          <a:stretch>
            <a:fillRect/>
          </a:stretch>
        </p:blipFill>
        <p:spPr>
          <a:xfrm>
            <a:off x="6003809" y="3415976"/>
            <a:ext cx="1421178" cy="1089570"/>
          </a:xfrm>
          <a:prstGeom prst="rect">
            <a:avLst/>
          </a:prstGeom>
        </p:spPr>
      </p:pic>
      <p:sp>
        <p:nvSpPr>
          <p:cNvPr id="22" name="Ellipse 21"/>
          <p:cNvSpPr/>
          <p:nvPr/>
        </p:nvSpPr>
        <p:spPr bwMode="auto">
          <a:xfrm>
            <a:off x="4103721" y="5841312"/>
            <a:ext cx="4032182" cy="1000978"/>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b="1" kern="0" dirty="0">
                <a:solidFill>
                  <a:schemeClr val="tx1"/>
                </a:solidFill>
                <a:latin typeface="News Gothic MT"/>
                <a:cs typeface="Arial"/>
              </a:rPr>
              <a:t>Technicien supérieur </a:t>
            </a:r>
          </a:p>
          <a:p>
            <a:pPr algn="ctr"/>
            <a:r>
              <a:rPr lang="fr-FR" sz="1600" b="1" kern="0" dirty="0">
                <a:solidFill>
                  <a:schemeClr val="tx1"/>
                </a:solidFill>
                <a:latin typeface="News Gothic MT"/>
                <a:cs typeface="Arial"/>
              </a:rPr>
              <a:t>de Biotechnologie en recherche et en production</a:t>
            </a:r>
          </a:p>
        </p:txBody>
      </p:sp>
      <p:pic>
        <p:nvPicPr>
          <p:cNvPr id="25" name="Image 24"/>
          <p:cNvPicPr>
            <a:picLocks noChangeAspect="1"/>
          </p:cNvPicPr>
          <p:nvPr/>
        </p:nvPicPr>
        <p:blipFill>
          <a:blip r:embed="rId14"/>
          <a:stretch>
            <a:fillRect/>
          </a:stretch>
        </p:blipFill>
        <p:spPr>
          <a:xfrm>
            <a:off x="355492" y="867509"/>
            <a:ext cx="2255808" cy="2395502"/>
          </a:xfrm>
          <a:prstGeom prst="rect">
            <a:avLst/>
          </a:prstGeom>
        </p:spPr>
      </p:pic>
      <p:pic>
        <p:nvPicPr>
          <p:cNvPr id="26" name="Image 25"/>
          <p:cNvPicPr>
            <a:picLocks noChangeAspect="1"/>
          </p:cNvPicPr>
          <p:nvPr/>
        </p:nvPicPr>
        <p:blipFill>
          <a:blip r:embed="rId15"/>
          <a:stretch>
            <a:fillRect/>
          </a:stretch>
        </p:blipFill>
        <p:spPr>
          <a:xfrm>
            <a:off x="152189" y="-4223"/>
            <a:ext cx="714922" cy="898759"/>
          </a:xfrm>
          <a:prstGeom prst="rect">
            <a:avLst/>
          </a:prstGeom>
        </p:spPr>
      </p:pic>
      <p:sp>
        <p:nvSpPr>
          <p:cNvPr id="28" name="Rectangle 27"/>
          <p:cNvSpPr/>
          <p:nvPr/>
        </p:nvSpPr>
        <p:spPr>
          <a:xfrm>
            <a:off x="10235382" y="34657"/>
            <a:ext cx="1846689" cy="1030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7" name="Image 26"/>
          <p:cNvPicPr>
            <a:picLocks noChangeAspect="1"/>
          </p:cNvPicPr>
          <p:nvPr/>
        </p:nvPicPr>
        <p:blipFill>
          <a:blip r:embed="rId16"/>
          <a:stretch>
            <a:fillRect/>
          </a:stretch>
        </p:blipFill>
        <p:spPr>
          <a:xfrm>
            <a:off x="11164190" y="4834"/>
            <a:ext cx="917881" cy="614514"/>
          </a:xfrm>
          <a:prstGeom prst="rect">
            <a:avLst/>
          </a:prstGeom>
        </p:spPr>
      </p:pic>
      <p:sp>
        <p:nvSpPr>
          <p:cNvPr id="7" name="Rectangle avec coins arrondis en diagonale 6"/>
          <p:cNvSpPr/>
          <p:nvPr/>
        </p:nvSpPr>
        <p:spPr bwMode="auto">
          <a:xfrm>
            <a:off x="8582035" y="527398"/>
            <a:ext cx="3288356" cy="567763"/>
          </a:xfrm>
          <a:prstGeom prst="round2DiagRect">
            <a:avLst/>
          </a:prstGeom>
          <a:solidFill>
            <a:srgbClr val="FCFD04">
              <a:alpha val="40000"/>
            </a:srgbClr>
          </a:solidFill>
          <a:ln>
            <a:solidFill>
              <a:schemeClr val="accent1">
                <a:alpha val="17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b="1" kern="0" dirty="0">
                <a:solidFill>
                  <a:srgbClr val="C00000">
                    <a:lumMod val="75000"/>
                  </a:srgbClr>
                </a:solidFill>
                <a:latin typeface="News Gothic MT"/>
                <a:cs typeface="Arial"/>
              </a:rPr>
              <a:t>Laboratoire </a:t>
            </a:r>
          </a:p>
          <a:p>
            <a:pPr algn="ctr"/>
            <a:r>
              <a:rPr lang="fr-FR" sz="1600" b="1" kern="0" dirty="0">
                <a:solidFill>
                  <a:srgbClr val="C00000">
                    <a:lumMod val="75000"/>
                  </a:srgbClr>
                </a:solidFill>
                <a:latin typeface="News Gothic MT"/>
                <a:cs typeface="Arial"/>
              </a:rPr>
              <a:t>Contrôle qualité</a:t>
            </a:r>
            <a:r>
              <a:rPr lang="fr-FR" b="1" kern="0" dirty="0">
                <a:solidFill>
                  <a:srgbClr val="C00000">
                    <a:lumMod val="75000"/>
                  </a:srgbClr>
                </a:solidFill>
                <a:latin typeface="News Gothic MT"/>
                <a:cs typeface="Arial"/>
              </a:rPr>
              <a:t> </a:t>
            </a:r>
          </a:p>
        </p:txBody>
      </p:sp>
      <p:sp>
        <p:nvSpPr>
          <p:cNvPr id="30" name="ZoneTexte 29"/>
          <p:cNvSpPr txBox="1"/>
          <p:nvPr/>
        </p:nvSpPr>
        <p:spPr>
          <a:xfrm>
            <a:off x="9795992" y="6128785"/>
            <a:ext cx="2396008" cy="713505"/>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vl1pPr algn="ctr">
              <a:defRPr sz="1600" b="1" kern="0">
                <a:latin typeface="News Gothic MT"/>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dirty="0" smtClean="0">
                <a:solidFill>
                  <a:schemeClr val="tx1"/>
                </a:solidFill>
              </a:rPr>
              <a:t>Recherche de </a:t>
            </a:r>
            <a:r>
              <a:rPr lang="fr-FR" dirty="0">
                <a:solidFill>
                  <a:schemeClr val="tx1"/>
                </a:solidFill>
              </a:rPr>
              <a:t>nouveaux vaccins et biomédicaments</a:t>
            </a:r>
          </a:p>
        </p:txBody>
      </p:sp>
      <p:sp>
        <p:nvSpPr>
          <p:cNvPr id="32" name="Rectangle 31"/>
          <p:cNvSpPr/>
          <p:nvPr/>
        </p:nvSpPr>
        <p:spPr>
          <a:xfrm>
            <a:off x="9993" y="6341801"/>
            <a:ext cx="3324256" cy="506544"/>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b="1" kern="0" dirty="0" smtClean="0">
                <a:solidFill>
                  <a:schemeClr val="tx1"/>
                </a:solidFill>
                <a:latin typeface="News Gothic MT"/>
                <a:cs typeface="Arial"/>
              </a:rPr>
              <a:t>Expertise </a:t>
            </a:r>
            <a:r>
              <a:rPr lang="fr-FR" sz="1600" b="1" kern="0" dirty="0">
                <a:solidFill>
                  <a:schemeClr val="tx1"/>
                </a:solidFill>
                <a:latin typeface="News Gothic MT"/>
                <a:cs typeface="Arial"/>
              </a:rPr>
              <a:t>pour </a:t>
            </a:r>
            <a:r>
              <a:rPr lang="fr-FR" sz="1600" b="1" kern="0" dirty="0" smtClean="0">
                <a:solidFill>
                  <a:schemeClr val="tx1"/>
                </a:solidFill>
                <a:latin typeface="News Gothic MT"/>
                <a:cs typeface="Arial"/>
              </a:rPr>
              <a:t>la bioproduction </a:t>
            </a:r>
            <a:endParaRPr lang="fr-FR" sz="1600" b="1" kern="0" dirty="0">
              <a:solidFill>
                <a:schemeClr val="tx1"/>
              </a:solidFill>
              <a:latin typeface="News Gothic MT"/>
              <a:cs typeface="Arial"/>
            </a:endParaRPr>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2</a:t>
            </a:fld>
            <a:endParaRPr lang="fr-FR" dirty="0"/>
          </a:p>
        </p:txBody>
      </p:sp>
    </p:spTree>
    <p:extLst>
      <p:ext uri="{BB962C8B-B14F-4D97-AF65-F5344CB8AC3E}">
        <p14:creationId xmlns:p14="http://schemas.microsoft.com/office/powerpoint/2010/main" val="2572537211"/>
      </p:ext>
    </p:extLst>
  </p:cSld>
  <p:clrMapOvr>
    <a:masterClrMapping/>
  </p:clrMapOvr>
  <mc:AlternateContent xmlns:mc="http://schemas.openxmlformats.org/markup-compatibility/2006" xmlns:p14="http://schemas.microsoft.com/office/powerpoint/2010/main">
    <mc:Choice Requires="p14">
      <p:transition spd="slow" p14:dur="2000" advTm="52398"/>
    </mc:Choice>
    <mc:Fallback xmlns="">
      <p:transition spd="slow" advTm="52398"/>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19" name="ZoneTexte 18"/>
          <p:cNvSpPr txBox="1"/>
          <p:nvPr/>
        </p:nvSpPr>
        <p:spPr>
          <a:xfrm flipH="1">
            <a:off x="2009775" y="120000"/>
            <a:ext cx="9315014" cy="523220"/>
          </a:xfrm>
          <a:prstGeom prst="rect">
            <a:avLst/>
          </a:prstGeom>
          <a:noFill/>
        </p:spPr>
        <p:txBody>
          <a:bodyPr wrap="square" rtlCol="0">
            <a:spAutoFit/>
          </a:bodyPr>
          <a:lstStyle/>
          <a:p>
            <a:r>
              <a:rPr lang="fr-FR" sz="2800" b="1" dirty="0">
                <a:solidFill>
                  <a:srgbClr val="1D4999"/>
                </a:solidFill>
              </a:rPr>
              <a:t>Référentiel des activités professionnelles</a:t>
            </a:r>
          </a:p>
        </p:txBody>
      </p:sp>
      <p:sp>
        <p:nvSpPr>
          <p:cNvPr id="4" name="ZoneTexte 3"/>
          <p:cNvSpPr txBox="1"/>
          <p:nvPr/>
        </p:nvSpPr>
        <p:spPr>
          <a:xfrm>
            <a:off x="10125075" y="0"/>
            <a:ext cx="1924050" cy="1524000"/>
          </a:xfrm>
          <a:prstGeom prst="rect">
            <a:avLst/>
          </a:prstGeom>
          <a:solidFill>
            <a:schemeClr val="bg1"/>
          </a:solidFill>
        </p:spPr>
        <p:txBody>
          <a:bodyPr wrap="square" rtlCol="0">
            <a:spAutoFit/>
          </a:bodyPr>
          <a:lstStyle/>
          <a:p>
            <a:endParaRPr lang="fr-FR" dirty="0"/>
          </a:p>
        </p:txBody>
      </p:sp>
      <p:pic>
        <p:nvPicPr>
          <p:cNvPr id="18" name="Image 17"/>
          <p:cNvPicPr>
            <a:picLocks noChangeAspect="1"/>
          </p:cNvPicPr>
          <p:nvPr/>
        </p:nvPicPr>
        <p:blipFill>
          <a:blip r:embed="rId3"/>
          <a:stretch>
            <a:fillRect/>
          </a:stretch>
        </p:blipFill>
        <p:spPr>
          <a:xfrm>
            <a:off x="322246" y="2378996"/>
            <a:ext cx="1551080" cy="1038436"/>
          </a:xfrm>
          <a:prstGeom prst="rect">
            <a:avLst/>
          </a:prstGeom>
        </p:spPr>
      </p:pic>
      <p:pic>
        <p:nvPicPr>
          <p:cNvPr id="6" name="Image 5"/>
          <p:cNvPicPr>
            <a:picLocks noChangeAspect="1"/>
          </p:cNvPicPr>
          <p:nvPr/>
        </p:nvPicPr>
        <p:blipFill>
          <a:blip r:embed="rId4"/>
          <a:stretch>
            <a:fillRect/>
          </a:stretch>
        </p:blipFill>
        <p:spPr>
          <a:xfrm>
            <a:off x="2082638" y="1014272"/>
            <a:ext cx="9757629" cy="5214000"/>
          </a:xfrm>
          <a:prstGeom prst="rect">
            <a:avLst/>
          </a:prstGeom>
        </p:spPr>
      </p:pic>
      <p:sp>
        <p:nvSpPr>
          <p:cNvPr id="3" name="Espace réservé du numéro de diapositive 2"/>
          <p:cNvSpPr>
            <a:spLocks noGrp="1"/>
          </p:cNvSpPr>
          <p:nvPr>
            <p:ph type="sldNum" sz="quarter" idx="12"/>
          </p:nvPr>
        </p:nvSpPr>
        <p:spPr/>
        <p:txBody>
          <a:bodyPr/>
          <a:lstStyle/>
          <a:p>
            <a:fld id="{733122C9-A0B9-462F-8757-0847AD287B63}" type="slidenum">
              <a:rPr lang="fr-FR" smtClean="0"/>
              <a:pPr/>
              <a:t>3</a:t>
            </a:fld>
            <a:endParaRPr lang="fr-FR" dirty="0"/>
          </a:p>
        </p:txBody>
      </p:sp>
    </p:spTree>
    <p:extLst>
      <p:ext uri="{BB962C8B-B14F-4D97-AF65-F5344CB8AC3E}">
        <p14:creationId xmlns:p14="http://schemas.microsoft.com/office/powerpoint/2010/main" val="3633632258"/>
      </p:ext>
    </p:extLst>
  </p:cSld>
  <p:clrMapOvr>
    <a:masterClrMapping/>
  </p:clrMapOvr>
  <mc:AlternateContent xmlns:mc="http://schemas.openxmlformats.org/markup-compatibility/2006" xmlns:p14="http://schemas.microsoft.com/office/powerpoint/2010/main">
    <mc:Choice Requires="p14">
      <p:transition spd="slow" p14:dur="2000" advTm="67631"/>
    </mc:Choice>
    <mc:Fallback xmlns="">
      <p:transition spd="slow" advTm="6763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2" name="Image 11"/>
          <p:cNvPicPr>
            <a:picLocks noChangeAspect="1"/>
          </p:cNvPicPr>
          <p:nvPr/>
        </p:nvPicPr>
        <p:blipFill>
          <a:blip r:embed="rId3"/>
          <a:stretch>
            <a:fillRect/>
          </a:stretch>
        </p:blipFill>
        <p:spPr>
          <a:xfrm>
            <a:off x="240001" y="2476499"/>
            <a:ext cx="1592974" cy="1258219"/>
          </a:xfrm>
          <a:prstGeom prst="rect">
            <a:avLst/>
          </a:prstGeom>
        </p:spPr>
      </p:pic>
      <p:pic>
        <p:nvPicPr>
          <p:cNvPr id="17" name="Image 16"/>
          <p:cNvPicPr>
            <a:picLocks noChangeAspect="1"/>
          </p:cNvPicPr>
          <p:nvPr/>
        </p:nvPicPr>
        <p:blipFill>
          <a:blip r:embed="rId4"/>
          <a:stretch>
            <a:fillRect/>
          </a:stretch>
        </p:blipFill>
        <p:spPr>
          <a:xfrm>
            <a:off x="330848" y="4381500"/>
            <a:ext cx="1435706" cy="1240182"/>
          </a:xfrm>
          <a:prstGeom prst="rect">
            <a:avLst/>
          </a:prstGeom>
        </p:spPr>
      </p:pic>
      <p:sp>
        <p:nvSpPr>
          <p:cNvPr id="18" name="ZoneTexte 17"/>
          <p:cNvSpPr txBox="1"/>
          <p:nvPr/>
        </p:nvSpPr>
        <p:spPr>
          <a:xfrm flipH="1">
            <a:off x="2353089" y="932755"/>
            <a:ext cx="8229600" cy="523220"/>
          </a:xfrm>
          <a:prstGeom prst="rect">
            <a:avLst/>
          </a:prstGeom>
          <a:noFill/>
        </p:spPr>
        <p:txBody>
          <a:bodyPr wrap="square" rtlCol="0">
            <a:spAutoFit/>
          </a:bodyPr>
          <a:lstStyle/>
          <a:p>
            <a:r>
              <a:rPr lang="fr-FR" sz="2800" b="1" dirty="0" smtClean="0">
                <a:solidFill>
                  <a:srgbClr val="1D4999"/>
                </a:solidFill>
              </a:rPr>
              <a:t>Deux blocs de compétences  « cœur de métier »</a:t>
            </a:r>
            <a:endParaRPr lang="fr-FR" sz="1600" b="1" dirty="0">
              <a:solidFill>
                <a:srgbClr val="1D4999"/>
              </a:solidFill>
            </a:endParaRPr>
          </a:p>
        </p:txBody>
      </p:sp>
      <p:pic>
        <p:nvPicPr>
          <p:cNvPr id="4" name="Image 3"/>
          <p:cNvPicPr>
            <a:picLocks noChangeAspect="1"/>
          </p:cNvPicPr>
          <p:nvPr/>
        </p:nvPicPr>
        <p:blipFill>
          <a:blip r:embed="rId5"/>
          <a:stretch>
            <a:fillRect/>
          </a:stretch>
        </p:blipFill>
        <p:spPr>
          <a:xfrm>
            <a:off x="2353089" y="1909762"/>
            <a:ext cx="9391650" cy="3895725"/>
          </a:xfrm>
          <a:prstGeom prst="rect">
            <a:avLst/>
          </a:prstGeom>
        </p:spPr>
      </p:pic>
      <p:sp>
        <p:nvSpPr>
          <p:cNvPr id="3" name="Espace réservé du numéro de diapositive 2"/>
          <p:cNvSpPr>
            <a:spLocks noGrp="1"/>
          </p:cNvSpPr>
          <p:nvPr>
            <p:ph type="sldNum" sz="quarter" idx="12"/>
          </p:nvPr>
        </p:nvSpPr>
        <p:spPr/>
        <p:txBody>
          <a:bodyPr/>
          <a:lstStyle/>
          <a:p>
            <a:fld id="{733122C9-A0B9-462F-8757-0847AD287B63}" type="slidenum">
              <a:rPr lang="fr-FR" smtClean="0"/>
              <a:pPr/>
              <a:t>4</a:t>
            </a:fld>
            <a:endParaRPr lang="fr-FR" dirty="0"/>
          </a:p>
        </p:txBody>
      </p:sp>
    </p:spTree>
    <p:extLst>
      <p:ext uri="{BB962C8B-B14F-4D97-AF65-F5344CB8AC3E}">
        <p14:creationId xmlns:p14="http://schemas.microsoft.com/office/powerpoint/2010/main" val="3022258174"/>
      </p:ext>
    </p:extLst>
  </p:cSld>
  <p:clrMapOvr>
    <a:masterClrMapping/>
  </p:clrMapOvr>
  <mc:AlternateContent xmlns:mc="http://schemas.openxmlformats.org/markup-compatibility/2006" xmlns:p14="http://schemas.microsoft.com/office/powerpoint/2010/main">
    <mc:Choice Requires="p14">
      <p:transition spd="slow" p14:dur="2000" advTm="45188"/>
    </mc:Choice>
    <mc:Fallback xmlns="">
      <p:transition spd="slow" advTm="45188"/>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25" name="ZoneTexte 24"/>
          <p:cNvSpPr txBox="1"/>
          <p:nvPr/>
        </p:nvSpPr>
        <p:spPr>
          <a:xfrm flipH="1">
            <a:off x="2132161" y="4548353"/>
            <a:ext cx="10172582" cy="1200329"/>
          </a:xfrm>
          <a:prstGeom prst="rect">
            <a:avLst/>
          </a:prstGeom>
          <a:noFill/>
        </p:spPr>
        <p:txBody>
          <a:bodyPr wrap="square" rtlCol="0">
            <a:spAutoFit/>
          </a:bodyPr>
          <a:lstStyle/>
          <a:p>
            <a:pPr marL="342900" indent="-342900">
              <a:buFont typeface="Arial" panose="020B0604020202020204" pitchFamily="34" charset="0"/>
              <a:buChar char="•"/>
            </a:pPr>
            <a:r>
              <a:rPr lang="fr-FR" sz="2400" dirty="0" smtClean="0">
                <a:solidFill>
                  <a:srgbClr val="1D4999"/>
                </a:solidFill>
              </a:rPr>
              <a:t>Compétences développées en </a:t>
            </a:r>
            <a:r>
              <a:rPr lang="fr-FR" sz="2400" b="1" dirty="0" smtClean="0">
                <a:solidFill>
                  <a:srgbClr val="FFCB37"/>
                </a:solidFill>
              </a:rPr>
              <a:t>stage</a:t>
            </a:r>
            <a:r>
              <a:rPr lang="fr-FR" sz="2400" dirty="0" smtClean="0">
                <a:solidFill>
                  <a:srgbClr val="1D4999"/>
                </a:solidFill>
              </a:rPr>
              <a:t> (8 </a:t>
            </a:r>
            <a:r>
              <a:rPr lang="fr-FR" sz="2400" dirty="0" err="1" smtClean="0">
                <a:solidFill>
                  <a:srgbClr val="1D4999"/>
                </a:solidFill>
              </a:rPr>
              <a:t>sem</a:t>
            </a:r>
            <a:r>
              <a:rPr lang="fr-FR" sz="2400" dirty="0" smtClean="0">
                <a:solidFill>
                  <a:srgbClr val="1D4999"/>
                </a:solidFill>
              </a:rPr>
              <a:t> 1</a:t>
            </a:r>
            <a:r>
              <a:rPr lang="fr-FR" sz="2400" baseline="30000" dirty="0" smtClean="0">
                <a:solidFill>
                  <a:srgbClr val="1D4999"/>
                </a:solidFill>
              </a:rPr>
              <a:t>ère</a:t>
            </a:r>
            <a:r>
              <a:rPr lang="fr-FR" sz="2400" dirty="0" smtClean="0">
                <a:solidFill>
                  <a:srgbClr val="1D4999"/>
                </a:solidFill>
              </a:rPr>
              <a:t> année + 8 </a:t>
            </a:r>
            <a:r>
              <a:rPr lang="fr-FR" sz="2400" dirty="0" err="1" smtClean="0">
                <a:solidFill>
                  <a:srgbClr val="1D4999"/>
                </a:solidFill>
              </a:rPr>
              <a:t>sem</a:t>
            </a:r>
            <a:r>
              <a:rPr lang="fr-FR" sz="2400" dirty="0" smtClean="0">
                <a:solidFill>
                  <a:srgbClr val="1D4999"/>
                </a:solidFill>
              </a:rPr>
              <a:t> 2</a:t>
            </a:r>
            <a:r>
              <a:rPr lang="fr-FR" sz="2400" baseline="30000" dirty="0" smtClean="0">
                <a:solidFill>
                  <a:srgbClr val="1D4999"/>
                </a:solidFill>
              </a:rPr>
              <a:t>ème</a:t>
            </a:r>
            <a:r>
              <a:rPr lang="fr-FR" sz="2400" dirty="0" smtClean="0">
                <a:solidFill>
                  <a:srgbClr val="1D4999"/>
                </a:solidFill>
              </a:rPr>
              <a:t> année)</a:t>
            </a:r>
          </a:p>
          <a:p>
            <a:pPr marL="342900" indent="-342900">
              <a:buFont typeface="Arial" panose="020B0604020202020204" pitchFamily="34" charset="0"/>
              <a:buChar char="•"/>
            </a:pPr>
            <a:r>
              <a:rPr lang="fr-FR" sz="2400" dirty="0" smtClean="0">
                <a:solidFill>
                  <a:srgbClr val="1D4999"/>
                </a:solidFill>
              </a:rPr>
              <a:t>Élaboration </a:t>
            </a:r>
            <a:r>
              <a:rPr lang="fr-FR" sz="2400" dirty="0">
                <a:solidFill>
                  <a:srgbClr val="1D4999"/>
                </a:solidFill>
              </a:rPr>
              <a:t>d’un </a:t>
            </a:r>
            <a:r>
              <a:rPr lang="fr-FR" sz="2400" b="1" dirty="0">
                <a:solidFill>
                  <a:srgbClr val="FFCB37"/>
                </a:solidFill>
              </a:rPr>
              <a:t>portfolio</a:t>
            </a:r>
            <a:r>
              <a:rPr lang="fr-FR" sz="2400" dirty="0" smtClean="0">
                <a:solidFill>
                  <a:srgbClr val="1D4999"/>
                </a:solidFill>
              </a:rPr>
              <a:t> d’aide à la formalisation des compétences</a:t>
            </a:r>
            <a:endParaRPr lang="fr-FR" sz="2400" dirty="0">
              <a:solidFill>
                <a:srgbClr val="1D4999"/>
              </a:solidFill>
            </a:endParaRPr>
          </a:p>
          <a:p>
            <a:pPr marL="342900" indent="-342900">
              <a:buFont typeface="Arial" panose="020B0604020202020204" pitchFamily="34" charset="0"/>
              <a:buChar char="•"/>
            </a:pPr>
            <a:r>
              <a:rPr lang="fr-FR" sz="2400" dirty="0" smtClean="0">
                <a:solidFill>
                  <a:srgbClr val="1D4999"/>
                </a:solidFill>
              </a:rPr>
              <a:t>Un </a:t>
            </a:r>
            <a:r>
              <a:rPr lang="fr-FR" sz="2400" b="1" dirty="0">
                <a:solidFill>
                  <a:srgbClr val="FFCB37"/>
                </a:solidFill>
              </a:rPr>
              <a:t>projet collaboratif </a:t>
            </a:r>
            <a:r>
              <a:rPr lang="fr-FR" sz="2400" dirty="0" smtClean="0">
                <a:solidFill>
                  <a:srgbClr val="1D4999"/>
                </a:solidFill>
              </a:rPr>
              <a:t>d’amélioration du fonctionnement du laboratoire </a:t>
            </a:r>
          </a:p>
        </p:txBody>
      </p:sp>
      <p:pic>
        <p:nvPicPr>
          <p:cNvPr id="4" name="Image 3"/>
          <p:cNvPicPr>
            <a:picLocks noChangeAspect="1"/>
          </p:cNvPicPr>
          <p:nvPr/>
        </p:nvPicPr>
        <p:blipFill>
          <a:blip r:embed="rId3"/>
          <a:stretch>
            <a:fillRect/>
          </a:stretch>
        </p:blipFill>
        <p:spPr>
          <a:xfrm>
            <a:off x="2243048" y="2501570"/>
            <a:ext cx="7981950" cy="1647825"/>
          </a:xfrm>
          <a:prstGeom prst="rect">
            <a:avLst/>
          </a:prstGeom>
          <a:ln>
            <a:solidFill>
              <a:schemeClr val="tx1"/>
            </a:solidFill>
          </a:ln>
        </p:spPr>
      </p:pic>
      <p:sp>
        <p:nvSpPr>
          <p:cNvPr id="15" name="Titre 1"/>
          <p:cNvSpPr/>
          <p:nvPr/>
        </p:nvSpPr>
        <p:spPr>
          <a:xfrm>
            <a:off x="1069855" y="1558247"/>
            <a:ext cx="8528707" cy="78393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lvl="1" algn="ctr">
              <a:lnSpc>
                <a:spcPct val="90000"/>
              </a:lnSpc>
            </a:pPr>
            <a:r>
              <a:rPr lang="fr-FR" sz="2800" b="1" dirty="0" smtClean="0">
                <a:solidFill>
                  <a:srgbClr val="1D4999"/>
                </a:solidFill>
              </a:rPr>
              <a:t>Bloc 1 - Gestion opérationnelle du laboratoire</a:t>
            </a:r>
            <a:endParaRPr lang="fr-FR" sz="2800" b="0" strike="noStrike" spc="-1" dirty="0">
              <a:solidFill>
                <a:srgbClr val="1D4999"/>
              </a:solidFill>
              <a:latin typeface="Calibri"/>
            </a:endParaRPr>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5</a:t>
            </a:fld>
            <a:endParaRPr lang="fr-FR" dirty="0"/>
          </a:p>
        </p:txBody>
      </p:sp>
    </p:spTree>
    <p:extLst>
      <p:ext uri="{BB962C8B-B14F-4D97-AF65-F5344CB8AC3E}">
        <p14:creationId xmlns:p14="http://schemas.microsoft.com/office/powerpoint/2010/main" val="2440952423"/>
      </p:ext>
    </p:extLst>
  </p:cSld>
  <p:clrMapOvr>
    <a:masterClrMapping/>
  </p:clrMapOvr>
  <mc:AlternateContent xmlns:mc="http://schemas.openxmlformats.org/markup-compatibility/2006" xmlns:p14="http://schemas.microsoft.com/office/powerpoint/2010/main">
    <mc:Choice Requires="p14">
      <p:transition spd="slow" p14:dur="2000" advTm="44460"/>
    </mc:Choice>
    <mc:Fallback xmlns="">
      <p:transition spd="slow" advTm="4446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7" name="ZoneTexte 6"/>
          <p:cNvSpPr txBox="1"/>
          <p:nvPr/>
        </p:nvSpPr>
        <p:spPr>
          <a:xfrm flipH="1">
            <a:off x="1811481" y="3942536"/>
            <a:ext cx="10302587" cy="1569660"/>
          </a:xfrm>
          <a:prstGeom prst="rect">
            <a:avLst/>
          </a:prstGeom>
          <a:noFill/>
        </p:spPr>
        <p:txBody>
          <a:bodyPr wrap="square" rtlCol="0">
            <a:spAutoFit/>
          </a:bodyPr>
          <a:lstStyle/>
          <a:p>
            <a:pPr marL="342900" indent="-342900">
              <a:buFont typeface="Arial" panose="020B0604020202020204" pitchFamily="34" charset="0"/>
              <a:buChar char="•"/>
            </a:pPr>
            <a:r>
              <a:rPr lang="fr-FR" sz="2400" b="1" dirty="0">
                <a:solidFill>
                  <a:srgbClr val="1D4999"/>
                </a:solidFill>
              </a:rPr>
              <a:t>Compétences développées en </a:t>
            </a:r>
            <a:r>
              <a:rPr lang="fr-FR" sz="2400" b="1" dirty="0">
                <a:solidFill>
                  <a:srgbClr val="F3AA7D"/>
                </a:solidFill>
              </a:rPr>
              <a:t>stage</a:t>
            </a:r>
            <a:r>
              <a:rPr lang="fr-FR" sz="2400" b="1" dirty="0">
                <a:solidFill>
                  <a:srgbClr val="1D4999"/>
                </a:solidFill>
              </a:rPr>
              <a:t> </a:t>
            </a:r>
            <a:r>
              <a:rPr lang="fr-FR" sz="2400" b="1" dirty="0" smtClean="0">
                <a:solidFill>
                  <a:srgbClr val="1D4999"/>
                </a:solidFill>
              </a:rPr>
              <a:t>(</a:t>
            </a:r>
            <a:r>
              <a:rPr lang="fr-FR" sz="2400" b="1" dirty="0">
                <a:solidFill>
                  <a:srgbClr val="1D4999"/>
                </a:solidFill>
              </a:rPr>
              <a:t>8 </a:t>
            </a:r>
            <a:r>
              <a:rPr lang="fr-FR" sz="2400" b="1" dirty="0" err="1">
                <a:solidFill>
                  <a:srgbClr val="1D4999"/>
                </a:solidFill>
              </a:rPr>
              <a:t>sem</a:t>
            </a:r>
            <a:r>
              <a:rPr lang="fr-FR" sz="2400" b="1" dirty="0">
                <a:solidFill>
                  <a:srgbClr val="1D4999"/>
                </a:solidFill>
              </a:rPr>
              <a:t> 1</a:t>
            </a:r>
            <a:r>
              <a:rPr lang="fr-FR" sz="2400" b="1" baseline="30000" dirty="0">
                <a:solidFill>
                  <a:srgbClr val="1D4999"/>
                </a:solidFill>
              </a:rPr>
              <a:t>ère</a:t>
            </a:r>
            <a:r>
              <a:rPr lang="fr-FR" sz="2400" b="1" dirty="0">
                <a:solidFill>
                  <a:srgbClr val="1D4999"/>
                </a:solidFill>
              </a:rPr>
              <a:t> année + 8 </a:t>
            </a:r>
            <a:r>
              <a:rPr lang="fr-FR" sz="2400" b="1" dirty="0" err="1">
                <a:solidFill>
                  <a:srgbClr val="1D4999"/>
                </a:solidFill>
              </a:rPr>
              <a:t>sem</a:t>
            </a:r>
            <a:r>
              <a:rPr lang="fr-FR" sz="2400" b="1" dirty="0">
                <a:solidFill>
                  <a:srgbClr val="1D4999"/>
                </a:solidFill>
              </a:rPr>
              <a:t> 2</a:t>
            </a:r>
            <a:r>
              <a:rPr lang="fr-FR" sz="2400" b="1" baseline="30000" dirty="0">
                <a:solidFill>
                  <a:srgbClr val="1D4999"/>
                </a:solidFill>
              </a:rPr>
              <a:t>ème</a:t>
            </a:r>
            <a:r>
              <a:rPr lang="fr-FR" sz="2400" b="1" dirty="0">
                <a:solidFill>
                  <a:srgbClr val="1D4999"/>
                </a:solidFill>
              </a:rPr>
              <a:t> année</a:t>
            </a:r>
            <a:r>
              <a:rPr lang="fr-FR" sz="2400" b="1" dirty="0" smtClean="0">
                <a:solidFill>
                  <a:srgbClr val="1D4999"/>
                </a:solidFill>
              </a:rPr>
              <a:t>)</a:t>
            </a:r>
            <a:endParaRPr lang="fr-FR" sz="2400" b="1" dirty="0">
              <a:solidFill>
                <a:srgbClr val="1D4999"/>
              </a:solidFill>
            </a:endParaRPr>
          </a:p>
          <a:p>
            <a:pPr marL="342900" indent="-342900">
              <a:buFont typeface="Arial" panose="020B0604020202020204" pitchFamily="34" charset="0"/>
              <a:buChar char="•"/>
            </a:pPr>
            <a:r>
              <a:rPr lang="fr-FR" sz="2400" b="1" dirty="0" smtClean="0">
                <a:solidFill>
                  <a:srgbClr val="1D4999"/>
                </a:solidFill>
              </a:rPr>
              <a:t>Un </a:t>
            </a:r>
            <a:r>
              <a:rPr lang="fr-FR" sz="2400" b="1" dirty="0">
                <a:solidFill>
                  <a:srgbClr val="F3AA7D"/>
                </a:solidFill>
              </a:rPr>
              <a:t>portfolio</a:t>
            </a:r>
            <a:r>
              <a:rPr lang="fr-FR" sz="2400" b="1" dirty="0" smtClean="0">
                <a:solidFill>
                  <a:srgbClr val="1D4999"/>
                </a:solidFill>
              </a:rPr>
              <a:t> </a:t>
            </a:r>
            <a:r>
              <a:rPr lang="fr-FR" sz="2400" b="1" dirty="0">
                <a:solidFill>
                  <a:srgbClr val="1D4999"/>
                </a:solidFill>
              </a:rPr>
              <a:t>d’aide à la formalisation des </a:t>
            </a:r>
            <a:r>
              <a:rPr lang="fr-FR" sz="2400" b="1" dirty="0" smtClean="0">
                <a:solidFill>
                  <a:srgbClr val="1D4999"/>
                </a:solidFill>
              </a:rPr>
              <a:t>compétences</a:t>
            </a:r>
            <a:endParaRPr lang="fr-FR" sz="2400" b="1" dirty="0">
              <a:solidFill>
                <a:srgbClr val="1D4999"/>
              </a:solidFill>
            </a:endParaRPr>
          </a:p>
          <a:p>
            <a:pPr marL="342900" indent="-342900">
              <a:buFont typeface="Arial" panose="020B0604020202020204" pitchFamily="34" charset="0"/>
              <a:buChar char="•"/>
            </a:pPr>
            <a:r>
              <a:rPr lang="fr-FR" sz="2400" b="1" dirty="0">
                <a:solidFill>
                  <a:srgbClr val="1D4999"/>
                </a:solidFill>
              </a:rPr>
              <a:t>Une </a:t>
            </a:r>
            <a:r>
              <a:rPr lang="fr-FR" sz="2400" b="1" dirty="0">
                <a:solidFill>
                  <a:srgbClr val="F3AA7D"/>
                </a:solidFill>
              </a:rPr>
              <a:t>note de synthèse </a:t>
            </a:r>
            <a:r>
              <a:rPr lang="fr-FR" sz="2400" b="1" dirty="0" smtClean="0">
                <a:solidFill>
                  <a:srgbClr val="1D4999"/>
                </a:solidFill>
              </a:rPr>
              <a:t>pour </a:t>
            </a:r>
            <a:r>
              <a:rPr lang="fr-FR" sz="2400" b="1" dirty="0">
                <a:solidFill>
                  <a:srgbClr val="1D4999"/>
                </a:solidFill>
              </a:rPr>
              <a:t>formaliser l’acquisition des </a:t>
            </a:r>
            <a:r>
              <a:rPr lang="fr-FR" sz="2400" b="1" dirty="0" smtClean="0">
                <a:solidFill>
                  <a:srgbClr val="1D4999"/>
                </a:solidFill>
              </a:rPr>
              <a:t>compétences</a:t>
            </a:r>
            <a:endParaRPr lang="fr-FR" sz="2400" b="1" dirty="0">
              <a:solidFill>
                <a:srgbClr val="1D4999"/>
              </a:solidFill>
            </a:endParaRPr>
          </a:p>
          <a:p>
            <a:pPr marL="342900" indent="-342900">
              <a:buFont typeface="Arial" panose="020B0604020202020204" pitchFamily="34" charset="0"/>
              <a:buChar char="•"/>
            </a:pPr>
            <a:r>
              <a:rPr lang="fr-FR" sz="2400" b="1" dirty="0" smtClean="0">
                <a:solidFill>
                  <a:srgbClr val="1D4999"/>
                </a:solidFill>
              </a:rPr>
              <a:t>Développement de la </a:t>
            </a:r>
            <a:r>
              <a:rPr lang="fr-FR" sz="2400" b="1" dirty="0">
                <a:solidFill>
                  <a:srgbClr val="F3AA7D"/>
                </a:solidFill>
              </a:rPr>
              <a:t>relation École-Entreprise</a:t>
            </a:r>
          </a:p>
        </p:txBody>
      </p:sp>
      <p:sp>
        <p:nvSpPr>
          <p:cNvPr id="19" name="Titre 1"/>
          <p:cNvSpPr/>
          <p:nvPr/>
        </p:nvSpPr>
        <p:spPr>
          <a:xfrm>
            <a:off x="1059006" y="1440474"/>
            <a:ext cx="9497504" cy="78393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lvl="1" algn="ctr">
              <a:lnSpc>
                <a:spcPct val="90000"/>
              </a:lnSpc>
            </a:pPr>
            <a:r>
              <a:rPr lang="fr-FR" sz="2800" b="1" dirty="0" smtClean="0">
                <a:solidFill>
                  <a:srgbClr val="1D4999"/>
                </a:solidFill>
              </a:rPr>
              <a:t>Bloc 4 - Collaboration avec les partenaires professionnels</a:t>
            </a:r>
            <a:endParaRPr lang="fr-FR" sz="2800" b="0" strike="noStrike" spc="-1" dirty="0">
              <a:solidFill>
                <a:srgbClr val="1D4999"/>
              </a:solidFill>
              <a:latin typeface="Calibri"/>
            </a:endParaRPr>
          </a:p>
        </p:txBody>
      </p:sp>
      <p:pic>
        <p:nvPicPr>
          <p:cNvPr id="14" name="Image 13"/>
          <p:cNvPicPr>
            <a:picLocks noChangeAspect="1"/>
          </p:cNvPicPr>
          <p:nvPr/>
        </p:nvPicPr>
        <p:blipFill>
          <a:blip r:embed="rId3"/>
          <a:stretch>
            <a:fillRect/>
          </a:stretch>
        </p:blipFill>
        <p:spPr>
          <a:xfrm>
            <a:off x="1931843" y="2036413"/>
            <a:ext cx="9467850" cy="1464024"/>
          </a:xfrm>
          <a:prstGeom prst="rect">
            <a:avLst/>
          </a:prstGeom>
          <a:ln>
            <a:solidFill>
              <a:schemeClr val="tx1"/>
            </a:solidFill>
          </a:ln>
        </p:spPr>
      </p:pic>
      <p:sp>
        <p:nvSpPr>
          <p:cNvPr id="3" name="Espace réservé du numéro de diapositive 2"/>
          <p:cNvSpPr>
            <a:spLocks noGrp="1"/>
          </p:cNvSpPr>
          <p:nvPr>
            <p:ph type="sldNum" sz="quarter" idx="12"/>
          </p:nvPr>
        </p:nvSpPr>
        <p:spPr/>
        <p:txBody>
          <a:bodyPr/>
          <a:lstStyle/>
          <a:p>
            <a:fld id="{733122C9-A0B9-462F-8757-0847AD287B63}" type="slidenum">
              <a:rPr lang="fr-FR" smtClean="0"/>
              <a:pPr/>
              <a:t>6</a:t>
            </a:fld>
            <a:endParaRPr lang="fr-FR" dirty="0"/>
          </a:p>
        </p:txBody>
      </p:sp>
    </p:spTree>
    <p:extLst>
      <p:ext uri="{BB962C8B-B14F-4D97-AF65-F5344CB8AC3E}">
        <p14:creationId xmlns:p14="http://schemas.microsoft.com/office/powerpoint/2010/main" val="2358176004"/>
      </p:ext>
    </p:extLst>
  </p:cSld>
  <p:clrMapOvr>
    <a:masterClrMapping/>
  </p:clrMapOvr>
  <mc:AlternateContent xmlns:mc="http://schemas.openxmlformats.org/markup-compatibility/2006" xmlns:p14="http://schemas.microsoft.com/office/powerpoint/2010/main">
    <mc:Choice Requires="p14">
      <p:transition spd="slow" p14:dur="2000" advTm="49575"/>
    </mc:Choice>
    <mc:Fallback xmlns="">
      <p:transition spd="slow" advTm="49575"/>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29C3E0-8857-245A-080F-7C1F4D923E73}"/>
              </a:ext>
            </a:extLst>
          </p:cNvPr>
          <p:cNvSpPr>
            <a:spLocks noGrp="1"/>
          </p:cNvSpPr>
          <p:nvPr>
            <p:ph type="title"/>
          </p:nvPr>
        </p:nvSpPr>
        <p:spPr/>
        <p:txBody>
          <a:bodyPr/>
          <a:lstStyle/>
          <a:p>
            <a:endParaRPr lang="fr-FR"/>
          </a:p>
        </p:txBody>
      </p:sp>
      <p:sp>
        <p:nvSpPr>
          <p:cNvPr id="4" name="Espace réservé du pied de page 3">
            <a:extLst>
              <a:ext uri="{FF2B5EF4-FFF2-40B4-BE49-F238E27FC236}">
                <a16:creationId xmlns:a16="http://schemas.microsoft.com/office/drawing/2014/main" id="{5FA1CD19-6138-2F68-2A51-4B6D83BF7963}"/>
              </a:ext>
            </a:extLst>
          </p:cNvPr>
          <p:cNvSpPr>
            <a:spLocks noGrp="1"/>
          </p:cNvSpPr>
          <p:nvPr>
            <p:ph type="ftr" sz="quarter" idx="11"/>
          </p:nvPr>
        </p:nvSpPr>
        <p:spPr>
          <a:xfrm>
            <a:off x="471592" y="6264295"/>
            <a:ext cx="7872000" cy="480000"/>
          </a:xfrm>
        </p:spPr>
        <p:txBody>
          <a:bodyPr/>
          <a:lstStyle/>
          <a:p>
            <a:pPr algn="l" defTabSz="1219170"/>
            <a:r>
              <a:rPr lang="fr-FR" sz="1000" b="1" dirty="0">
                <a:solidFill>
                  <a:srgbClr val="000000"/>
                </a:solidFill>
                <a:latin typeface="Arial"/>
              </a:rPr>
              <a:t>DGESCO – DGESIP - IGÉSR</a:t>
            </a:r>
          </a:p>
        </p:txBody>
      </p:sp>
      <p:sp>
        <p:nvSpPr>
          <p:cNvPr id="5" name="Espace réservé du numéro de diapositive 4">
            <a:extLst>
              <a:ext uri="{FF2B5EF4-FFF2-40B4-BE49-F238E27FC236}">
                <a16:creationId xmlns:a16="http://schemas.microsoft.com/office/drawing/2014/main" id="{CE0DF053-A8AA-CC95-05C1-F7E282D6AF90}"/>
              </a:ext>
            </a:extLst>
          </p:cNvPr>
          <p:cNvSpPr>
            <a:spLocks noGrp="1"/>
          </p:cNvSpPr>
          <p:nvPr>
            <p:ph type="sldNum" sz="quarter" idx="12"/>
          </p:nvPr>
        </p:nvSpPr>
        <p:spPr/>
        <p:txBody>
          <a:bodyPr/>
          <a:lstStyle/>
          <a:p>
            <a:pPr defTabSz="1219170"/>
            <a:fld id="{733122C9-A0B9-462F-8757-0847AD287B63}" type="slidenum">
              <a:rPr lang="fr-FR" sz="1000" b="1">
                <a:solidFill>
                  <a:srgbClr val="000000"/>
                </a:solidFill>
                <a:latin typeface="Arial"/>
              </a:rPr>
              <a:pPr defTabSz="1219170"/>
              <a:t>7</a:t>
            </a:fld>
            <a:endParaRPr lang="fr-FR" sz="1000" b="1" dirty="0">
              <a:solidFill>
                <a:srgbClr val="000000"/>
              </a:solidFill>
              <a:latin typeface="Arial"/>
            </a:endParaRPr>
          </a:p>
        </p:txBody>
      </p:sp>
      <p:sp>
        <p:nvSpPr>
          <p:cNvPr id="7" name="ZoneTexte 6">
            <a:extLst>
              <a:ext uri="{FF2B5EF4-FFF2-40B4-BE49-F238E27FC236}">
                <a16:creationId xmlns:a16="http://schemas.microsoft.com/office/drawing/2014/main" id="{984006C8-1562-BC40-8757-F88C5D0BFB4B}"/>
              </a:ext>
            </a:extLst>
          </p:cNvPr>
          <p:cNvSpPr txBox="1"/>
          <p:nvPr/>
        </p:nvSpPr>
        <p:spPr>
          <a:xfrm>
            <a:off x="2437052" y="114072"/>
            <a:ext cx="6955790" cy="867930"/>
          </a:xfrm>
          <a:prstGeom prst="rect">
            <a:avLst/>
          </a:prstGeom>
          <a:noFill/>
          <a:ln>
            <a:noFill/>
          </a:ln>
        </p:spPr>
        <p:txBody>
          <a:bodyPr wrap="square">
            <a:spAutoFit/>
          </a:bodyPr>
          <a:lstStyle/>
          <a:p>
            <a:pPr>
              <a:lnSpc>
                <a:spcPct val="90000"/>
              </a:lnSpc>
            </a:pPr>
            <a:r>
              <a:rPr lang="fr-FR" sz="2800" b="1" dirty="0">
                <a:solidFill>
                  <a:srgbClr val="1D4999"/>
                </a:solidFill>
              </a:rPr>
              <a:t>Brevet de Technicien Supérieur</a:t>
            </a:r>
          </a:p>
          <a:p>
            <a:pPr>
              <a:lnSpc>
                <a:spcPct val="90000"/>
              </a:lnSpc>
            </a:pPr>
            <a:r>
              <a:rPr lang="fr-FR" sz="2800" b="1" dirty="0">
                <a:solidFill>
                  <a:srgbClr val="1D4999"/>
                </a:solidFill>
              </a:rPr>
              <a:t>Biotechnologie en recherche et en production</a:t>
            </a:r>
          </a:p>
        </p:txBody>
      </p:sp>
      <p:sp>
        <p:nvSpPr>
          <p:cNvPr id="15" name="Espace réservé du texte 5">
            <a:extLst>
              <a:ext uri="{FF2B5EF4-FFF2-40B4-BE49-F238E27FC236}">
                <a16:creationId xmlns:a16="http://schemas.microsoft.com/office/drawing/2014/main" id="{6F36A6EA-3055-10EE-F93C-73C1F0F93CCF}"/>
              </a:ext>
            </a:extLst>
          </p:cNvPr>
          <p:cNvSpPr>
            <a:spLocks noGrp="1"/>
          </p:cNvSpPr>
          <p:nvPr>
            <p:ph type="body" sz="quarter" idx="13"/>
          </p:nvPr>
        </p:nvSpPr>
        <p:spPr>
          <a:xfrm>
            <a:off x="3738371" y="1375846"/>
            <a:ext cx="4670524" cy="439304"/>
          </a:xfrm>
        </p:spPr>
        <p:txBody>
          <a:bodyPr/>
          <a:lstStyle/>
          <a:p>
            <a:pPr marL="0" indent="0">
              <a:buNone/>
            </a:pPr>
            <a:r>
              <a:rPr lang="fr-FR" cap="none" dirty="0" smtClean="0">
                <a:solidFill>
                  <a:schemeClr val="accent5">
                    <a:lumMod val="75000"/>
                  </a:schemeClr>
                </a:solidFill>
              </a:rPr>
              <a:t>Évolution des stages en entreprises </a:t>
            </a:r>
            <a:endParaRPr lang="fr-FR" cap="none" dirty="0">
              <a:solidFill>
                <a:schemeClr val="accent5">
                  <a:lumMod val="75000"/>
                </a:schemeClr>
              </a:solidFill>
            </a:endParaRPr>
          </a:p>
        </p:txBody>
      </p:sp>
      <p:grpSp>
        <p:nvGrpSpPr>
          <p:cNvPr id="19" name="Groupe 18"/>
          <p:cNvGrpSpPr/>
          <p:nvPr/>
        </p:nvGrpSpPr>
        <p:grpSpPr>
          <a:xfrm>
            <a:off x="4414501" y="2360074"/>
            <a:ext cx="3418055" cy="964151"/>
            <a:chOff x="302085" y="2131714"/>
            <a:chExt cx="2250981" cy="805932"/>
          </a:xfrm>
          <a:solidFill>
            <a:schemeClr val="accent3">
              <a:lumMod val="20000"/>
              <a:lumOff val="80000"/>
            </a:schemeClr>
          </a:solidFill>
          <a:scene3d>
            <a:camera prst="orthographicFront"/>
            <a:lightRig rig="flat" dir="t"/>
          </a:scene3d>
        </p:grpSpPr>
        <p:sp>
          <p:nvSpPr>
            <p:cNvPr id="20" name="Rectangle à coins arrondis 19"/>
            <p:cNvSpPr/>
            <p:nvPr/>
          </p:nvSpPr>
          <p:spPr>
            <a:xfrm>
              <a:off x="302085" y="2131714"/>
              <a:ext cx="2250981" cy="805932"/>
            </a:xfrm>
            <a:prstGeom prst="roundRect">
              <a:avLst/>
            </a:prstGeom>
            <a:grpFill/>
            <a:sp3d prstMaterial="dkEdge">
              <a:bevelT w="8200" h="38100"/>
            </a:sp3d>
          </p:spPr>
          <p:style>
            <a:lnRef idx="0">
              <a:schemeClr val="lt1">
                <a:hueOff val="0"/>
                <a:satOff val="0"/>
                <a:lumOff val="0"/>
                <a:alphaOff val="0"/>
              </a:schemeClr>
            </a:lnRef>
            <a:fillRef idx="2">
              <a:schemeClr val="accent4">
                <a:hueOff val="15178312"/>
                <a:satOff val="-15314"/>
                <a:lumOff val="-16322"/>
                <a:alphaOff val="0"/>
              </a:schemeClr>
            </a:fillRef>
            <a:effectRef idx="1">
              <a:schemeClr val="accent4">
                <a:hueOff val="15178312"/>
                <a:satOff val="-15314"/>
                <a:lumOff val="-16322"/>
                <a:alphaOff val="0"/>
              </a:schemeClr>
            </a:effectRef>
            <a:fontRef idx="minor">
              <a:schemeClr val="dk1"/>
            </a:fontRef>
          </p:style>
        </p:sp>
        <p:sp>
          <p:nvSpPr>
            <p:cNvPr id="21" name="ZoneTexte 20"/>
            <p:cNvSpPr txBox="1"/>
            <p:nvPr/>
          </p:nvSpPr>
          <p:spPr>
            <a:xfrm>
              <a:off x="474962" y="2227609"/>
              <a:ext cx="1937053" cy="620514"/>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algn="ctr" defTabSz="829713">
                <a:lnSpc>
                  <a:spcPct val="90000"/>
                </a:lnSpc>
                <a:spcBef>
                  <a:spcPct val="0"/>
                </a:spcBef>
                <a:spcAft>
                  <a:spcPct val="35000"/>
                </a:spcAft>
              </a:pPr>
              <a:r>
                <a:rPr lang="fr-FR" sz="1867" dirty="0" smtClean="0">
                  <a:solidFill>
                    <a:srgbClr val="000000"/>
                  </a:solidFill>
                  <a:latin typeface="Arial"/>
                </a:rPr>
                <a:t>Laboratoire de recherche</a:t>
              </a:r>
              <a:endParaRPr lang="fr-FR" sz="1867" dirty="0">
                <a:solidFill>
                  <a:srgbClr val="000000"/>
                </a:solidFill>
                <a:latin typeface="Arial"/>
              </a:endParaRPr>
            </a:p>
          </p:txBody>
        </p:sp>
      </p:grpSp>
      <p:grpSp>
        <p:nvGrpSpPr>
          <p:cNvPr id="22" name="Groupe 21"/>
          <p:cNvGrpSpPr/>
          <p:nvPr/>
        </p:nvGrpSpPr>
        <p:grpSpPr>
          <a:xfrm>
            <a:off x="471592" y="2164001"/>
            <a:ext cx="3930921" cy="3402592"/>
            <a:chOff x="336939" y="2164210"/>
            <a:chExt cx="2216128" cy="773436"/>
          </a:xfrm>
          <a:solidFill>
            <a:schemeClr val="accent1">
              <a:lumMod val="10000"/>
              <a:lumOff val="90000"/>
            </a:schemeClr>
          </a:solidFill>
          <a:scene3d>
            <a:camera prst="orthographicFront"/>
            <a:lightRig rig="flat" dir="t"/>
          </a:scene3d>
        </p:grpSpPr>
        <p:sp>
          <p:nvSpPr>
            <p:cNvPr id="23" name="Rectangle à coins arrondis 22"/>
            <p:cNvSpPr/>
            <p:nvPr/>
          </p:nvSpPr>
          <p:spPr>
            <a:xfrm>
              <a:off x="336939" y="2164210"/>
              <a:ext cx="2216128" cy="773436"/>
            </a:xfrm>
            <a:prstGeom prst="roundRect">
              <a:avLst/>
            </a:prstGeom>
            <a:grpFill/>
            <a:sp3d prstMaterial="dkEdge">
              <a:bevelT w="8200" h="38100"/>
            </a:sp3d>
          </p:spPr>
          <p:style>
            <a:lnRef idx="0">
              <a:schemeClr val="lt1">
                <a:hueOff val="0"/>
                <a:satOff val="0"/>
                <a:lumOff val="0"/>
                <a:alphaOff val="0"/>
              </a:schemeClr>
            </a:lnRef>
            <a:fillRef idx="2">
              <a:schemeClr val="accent4">
                <a:hueOff val="15178312"/>
                <a:satOff val="-15314"/>
                <a:lumOff val="-16322"/>
                <a:alphaOff val="0"/>
              </a:schemeClr>
            </a:fillRef>
            <a:effectRef idx="1">
              <a:schemeClr val="accent4">
                <a:hueOff val="15178312"/>
                <a:satOff val="-15314"/>
                <a:lumOff val="-16322"/>
                <a:alphaOff val="0"/>
              </a:schemeClr>
            </a:effectRef>
            <a:fontRef idx="minor">
              <a:schemeClr val="dk1"/>
            </a:fontRef>
          </p:style>
        </p:sp>
        <p:sp>
          <p:nvSpPr>
            <p:cNvPr id="24" name="ZoneTexte 23"/>
            <p:cNvSpPr txBox="1"/>
            <p:nvPr/>
          </p:nvSpPr>
          <p:spPr>
            <a:xfrm>
              <a:off x="422520" y="2208779"/>
              <a:ext cx="2051725" cy="638056"/>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71120" tIns="71120" rIns="71120" bIns="71120" numCol="1" spcCol="1270" anchor="ctr" anchorCtr="0">
              <a:noAutofit/>
            </a:bodyPr>
            <a:lstStyle/>
            <a:p>
              <a:pPr algn="ctr" defTabSz="829713">
                <a:lnSpc>
                  <a:spcPct val="90000"/>
                </a:lnSpc>
                <a:spcBef>
                  <a:spcPct val="0"/>
                </a:spcBef>
                <a:spcAft>
                  <a:spcPct val="35000"/>
                </a:spcAft>
              </a:pPr>
              <a:r>
                <a:rPr lang="fr-FR" sz="1600" b="1" dirty="0">
                  <a:solidFill>
                    <a:srgbClr val="000000"/>
                  </a:solidFill>
                  <a:latin typeface="Arial"/>
                </a:rPr>
                <a:t>AVANT</a:t>
              </a:r>
            </a:p>
            <a:p>
              <a:pPr algn="ctr" defTabSz="829713">
                <a:lnSpc>
                  <a:spcPct val="90000"/>
                </a:lnSpc>
                <a:spcBef>
                  <a:spcPct val="0"/>
                </a:spcBef>
                <a:spcAft>
                  <a:spcPct val="35000"/>
                </a:spcAft>
              </a:pPr>
              <a:r>
                <a:rPr lang="fr-FR" sz="1600" dirty="0">
                  <a:solidFill>
                    <a:srgbClr val="000000"/>
                  </a:solidFill>
                  <a:latin typeface="Arial"/>
                </a:rPr>
                <a:t>De 6 à 7 semaines en première année de 9 à 8 semaines en deuxième année </a:t>
              </a:r>
            </a:p>
            <a:p>
              <a:pPr defTabSz="829713">
                <a:lnSpc>
                  <a:spcPct val="90000"/>
                </a:lnSpc>
                <a:spcBef>
                  <a:spcPct val="0"/>
                </a:spcBef>
                <a:spcAft>
                  <a:spcPct val="35000"/>
                </a:spcAft>
              </a:pPr>
              <a:r>
                <a:rPr lang="fr-FR" sz="1867" b="1" dirty="0">
                  <a:solidFill>
                    <a:srgbClr val="000000"/>
                  </a:solidFill>
                  <a:latin typeface="Arial"/>
                </a:rPr>
                <a:t>Nécessité d’un « sujet  de recherche » </a:t>
              </a:r>
            </a:p>
            <a:p>
              <a:pPr defTabSz="829713">
                <a:lnSpc>
                  <a:spcPct val="90000"/>
                </a:lnSpc>
                <a:spcBef>
                  <a:spcPct val="0"/>
                </a:spcBef>
                <a:spcAft>
                  <a:spcPct val="35000"/>
                </a:spcAft>
              </a:pPr>
              <a:r>
                <a:rPr lang="fr-FR" sz="1600" dirty="0">
                  <a:solidFill>
                    <a:srgbClr val="000000"/>
                  </a:solidFill>
                  <a:latin typeface="Arial"/>
                </a:rPr>
                <a:t>Rapport portant sur </a:t>
              </a:r>
              <a:r>
                <a:rPr lang="fr-FR" sz="1600" dirty="0" smtClean="0">
                  <a:solidFill>
                    <a:srgbClr val="000000"/>
                  </a:solidFill>
                  <a:latin typeface="Arial"/>
                </a:rPr>
                <a:t>l</a:t>
              </a:r>
              <a:r>
                <a:rPr lang="fr-FR" sz="1600" dirty="0">
                  <a:solidFill>
                    <a:srgbClr val="000000"/>
                  </a:solidFill>
                  <a:latin typeface="Arial"/>
                </a:rPr>
                <a:t>e</a:t>
              </a:r>
              <a:r>
                <a:rPr lang="fr-FR" sz="1600" dirty="0" smtClean="0">
                  <a:solidFill>
                    <a:srgbClr val="000000"/>
                  </a:solidFill>
                  <a:latin typeface="Arial"/>
                </a:rPr>
                <a:t> </a:t>
              </a:r>
              <a:r>
                <a:rPr lang="fr-FR" sz="1600" dirty="0">
                  <a:solidFill>
                    <a:srgbClr val="000000"/>
                  </a:solidFill>
                  <a:latin typeface="Arial"/>
                </a:rPr>
                <a:t>sujet de recherche nécessitant un fort accompagnement </a:t>
              </a:r>
            </a:p>
            <a:p>
              <a:pPr defTabSz="829713">
                <a:lnSpc>
                  <a:spcPct val="90000"/>
                </a:lnSpc>
                <a:spcBef>
                  <a:spcPts val="800"/>
                </a:spcBef>
                <a:spcAft>
                  <a:spcPct val="35000"/>
                </a:spcAft>
              </a:pPr>
              <a:r>
                <a:rPr lang="fr-FR" sz="1867" b="1" dirty="0">
                  <a:solidFill>
                    <a:srgbClr val="000000"/>
                  </a:solidFill>
                  <a:latin typeface="Arial"/>
                </a:rPr>
                <a:t>Evaluation certificative </a:t>
              </a:r>
              <a:br>
                <a:rPr lang="fr-FR" sz="1867" b="1" dirty="0">
                  <a:solidFill>
                    <a:srgbClr val="000000"/>
                  </a:solidFill>
                  <a:latin typeface="Arial"/>
                </a:rPr>
              </a:br>
              <a:r>
                <a:rPr lang="fr-FR" sz="1867" b="1" dirty="0">
                  <a:solidFill>
                    <a:srgbClr val="000000"/>
                  </a:solidFill>
                  <a:latin typeface="Arial"/>
                </a:rPr>
                <a:t>du rapport et de la soutenance </a:t>
              </a:r>
            </a:p>
          </p:txBody>
        </p:sp>
      </p:grpSp>
      <p:sp>
        <p:nvSpPr>
          <p:cNvPr id="26" name="Rectangle à coins arrondis 25"/>
          <p:cNvSpPr/>
          <p:nvPr/>
        </p:nvSpPr>
        <p:spPr>
          <a:xfrm>
            <a:off x="7824192" y="1951160"/>
            <a:ext cx="4234477" cy="4166139"/>
          </a:xfrm>
          <a:prstGeom prst="roundRect">
            <a:avLst/>
          </a:prstGeom>
          <a:solidFill>
            <a:schemeClr val="accent1">
              <a:lumMod val="50000"/>
              <a:lumOff val="5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15178312"/>
              <a:satOff val="-15314"/>
              <a:lumOff val="-16322"/>
              <a:alphaOff val="0"/>
            </a:schemeClr>
          </a:fillRef>
          <a:effectRef idx="1">
            <a:schemeClr val="accent4">
              <a:hueOff val="15178312"/>
              <a:satOff val="-15314"/>
              <a:lumOff val="-16322"/>
              <a:alphaOff val="0"/>
            </a:schemeClr>
          </a:effectRef>
          <a:fontRef idx="minor">
            <a:schemeClr val="dk1"/>
          </a:fontRef>
        </p:style>
      </p:sp>
      <p:sp>
        <p:nvSpPr>
          <p:cNvPr id="29" name="ZoneTexte 28"/>
          <p:cNvSpPr txBox="1"/>
          <p:nvPr/>
        </p:nvSpPr>
        <p:spPr>
          <a:xfrm>
            <a:off x="7920203" y="2452037"/>
            <a:ext cx="4138467" cy="3761273"/>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71120" tIns="71120" rIns="71120" bIns="71120" numCol="1" spcCol="1270" anchor="ctr" anchorCtr="0">
            <a:noAutofit/>
          </a:bodyPr>
          <a:lstStyle/>
          <a:p>
            <a:pPr algn="ctr" defTabSz="829713">
              <a:lnSpc>
                <a:spcPct val="90000"/>
              </a:lnSpc>
              <a:spcBef>
                <a:spcPct val="0"/>
              </a:spcBef>
              <a:spcAft>
                <a:spcPct val="35000"/>
              </a:spcAft>
            </a:pPr>
            <a:r>
              <a:rPr lang="fr-FR" sz="1600" b="1" dirty="0">
                <a:solidFill>
                  <a:srgbClr val="000000"/>
                </a:solidFill>
                <a:latin typeface="Arial"/>
              </a:rPr>
              <a:t>APRES</a:t>
            </a:r>
            <a:r>
              <a:rPr lang="fr-FR" sz="1600" dirty="0">
                <a:solidFill>
                  <a:srgbClr val="000000"/>
                </a:solidFill>
                <a:latin typeface="Arial"/>
              </a:rPr>
              <a:t> </a:t>
            </a:r>
          </a:p>
          <a:p>
            <a:pPr algn="ctr" defTabSz="829713">
              <a:lnSpc>
                <a:spcPct val="90000"/>
              </a:lnSpc>
              <a:spcBef>
                <a:spcPct val="0"/>
              </a:spcBef>
              <a:spcAft>
                <a:spcPct val="35000"/>
              </a:spcAft>
            </a:pPr>
            <a:r>
              <a:rPr lang="fr-FR" sz="1600" dirty="0">
                <a:solidFill>
                  <a:srgbClr val="000000"/>
                </a:solidFill>
                <a:latin typeface="Arial" panose="020B0604020202020204" pitchFamily="34" charset="0"/>
                <a:cs typeface="Arial" panose="020B0604020202020204" pitchFamily="34" charset="0"/>
              </a:rPr>
              <a:t>8 semaines en première année </a:t>
            </a:r>
            <a:br>
              <a:rPr lang="fr-FR" sz="1600" dirty="0">
                <a:solidFill>
                  <a:srgbClr val="000000"/>
                </a:solidFill>
                <a:latin typeface="Arial" panose="020B0604020202020204" pitchFamily="34" charset="0"/>
                <a:cs typeface="Arial" panose="020B0604020202020204" pitchFamily="34" charset="0"/>
              </a:rPr>
            </a:br>
            <a:r>
              <a:rPr lang="fr-FR" sz="1600" dirty="0">
                <a:solidFill>
                  <a:srgbClr val="000000"/>
                </a:solidFill>
                <a:latin typeface="Arial" panose="020B0604020202020204" pitchFamily="34" charset="0"/>
                <a:cs typeface="Arial" panose="020B0604020202020204" pitchFamily="34" charset="0"/>
              </a:rPr>
              <a:t>et 8 semaines deuxième année </a:t>
            </a:r>
          </a:p>
          <a:p>
            <a:pPr defTabSz="829713">
              <a:lnSpc>
                <a:spcPct val="90000"/>
              </a:lnSpc>
              <a:spcBef>
                <a:spcPct val="0"/>
              </a:spcBef>
              <a:spcAft>
                <a:spcPct val="35000"/>
              </a:spcAft>
            </a:pPr>
            <a:r>
              <a:rPr lang="fr-FR" sz="1867" b="1" dirty="0">
                <a:solidFill>
                  <a:srgbClr val="000000"/>
                </a:solidFill>
                <a:latin typeface="Arial"/>
              </a:rPr>
              <a:t>Développement de compétences de  gestion du laboratoire</a:t>
            </a:r>
          </a:p>
          <a:p>
            <a:pPr defTabSz="829713">
              <a:lnSpc>
                <a:spcPct val="90000"/>
              </a:lnSpc>
              <a:spcBef>
                <a:spcPct val="0"/>
              </a:spcBef>
              <a:spcAft>
                <a:spcPct val="35000"/>
              </a:spcAft>
            </a:pPr>
            <a:r>
              <a:rPr lang="fr-FR" sz="1600" dirty="0">
                <a:solidFill>
                  <a:srgbClr val="000000"/>
                </a:solidFill>
                <a:latin typeface="Arial"/>
              </a:rPr>
              <a:t>Portfolio d’analyse du développement des compétences</a:t>
            </a:r>
          </a:p>
          <a:p>
            <a:pPr defTabSz="829713">
              <a:lnSpc>
                <a:spcPct val="90000"/>
              </a:lnSpc>
              <a:spcBef>
                <a:spcPct val="0"/>
              </a:spcBef>
              <a:spcAft>
                <a:spcPct val="35000"/>
              </a:spcAft>
            </a:pPr>
            <a:r>
              <a:rPr lang="fr-FR" sz="1867" b="1" dirty="0">
                <a:solidFill>
                  <a:srgbClr val="000000"/>
                </a:solidFill>
                <a:latin typeface="Arial"/>
              </a:rPr>
              <a:t>Co-évaluation certificative  tuteur/professeur sur site du stage</a:t>
            </a:r>
          </a:p>
          <a:p>
            <a:pPr defTabSz="829713">
              <a:lnSpc>
                <a:spcPct val="90000"/>
              </a:lnSpc>
              <a:spcBef>
                <a:spcPct val="0"/>
              </a:spcBef>
              <a:spcAft>
                <a:spcPct val="35000"/>
              </a:spcAft>
            </a:pPr>
            <a:r>
              <a:rPr lang="fr-FR" sz="1600" dirty="0">
                <a:solidFill>
                  <a:srgbClr val="000000"/>
                </a:solidFill>
                <a:latin typeface="Arial" panose="020B0604020202020204" pitchFamily="34" charset="0"/>
                <a:cs typeface="Arial" panose="020B0604020202020204" pitchFamily="34" charset="0"/>
              </a:rPr>
              <a:t>Rédaction d’une fiche synthétique des compétences acquises en stage </a:t>
            </a:r>
          </a:p>
          <a:p>
            <a:pPr defTabSz="829713">
              <a:lnSpc>
                <a:spcPct val="90000"/>
              </a:lnSpc>
              <a:spcBef>
                <a:spcPct val="0"/>
              </a:spcBef>
              <a:spcAft>
                <a:spcPct val="35000"/>
              </a:spcAft>
            </a:pPr>
            <a:r>
              <a:rPr lang="fr-FR" sz="1867" b="1" dirty="0">
                <a:solidFill>
                  <a:srgbClr val="000000"/>
                </a:solidFill>
                <a:latin typeface="Arial"/>
              </a:rPr>
              <a:t>Certification : soutenance orale  argumentée de la fiche synthétique</a:t>
            </a:r>
          </a:p>
          <a:p>
            <a:pPr algn="ctr" defTabSz="829713">
              <a:lnSpc>
                <a:spcPct val="90000"/>
              </a:lnSpc>
              <a:spcBef>
                <a:spcPct val="0"/>
              </a:spcBef>
              <a:spcAft>
                <a:spcPct val="35000"/>
              </a:spcAft>
            </a:pPr>
            <a:endParaRPr lang="fr-FR" sz="1867" dirty="0">
              <a:solidFill>
                <a:srgbClr val="000000"/>
              </a:solidFill>
              <a:latin typeface="Arial"/>
            </a:endParaRPr>
          </a:p>
          <a:p>
            <a:pPr algn="ctr" defTabSz="829713">
              <a:lnSpc>
                <a:spcPct val="90000"/>
              </a:lnSpc>
              <a:spcBef>
                <a:spcPct val="0"/>
              </a:spcBef>
              <a:spcAft>
                <a:spcPct val="35000"/>
              </a:spcAft>
            </a:pPr>
            <a:endParaRPr lang="fr-FR" sz="1867" dirty="0">
              <a:solidFill>
                <a:srgbClr val="000000"/>
              </a:solidFill>
              <a:latin typeface="Arial"/>
            </a:endParaRPr>
          </a:p>
        </p:txBody>
      </p:sp>
      <p:grpSp>
        <p:nvGrpSpPr>
          <p:cNvPr id="25" name="Groupe 24"/>
          <p:cNvGrpSpPr/>
          <p:nvPr/>
        </p:nvGrpSpPr>
        <p:grpSpPr>
          <a:xfrm>
            <a:off x="5788006" y="4165522"/>
            <a:ext cx="2024198" cy="1409496"/>
            <a:chOff x="302085" y="2131714"/>
            <a:chExt cx="2250981" cy="805932"/>
          </a:xfrm>
          <a:solidFill>
            <a:schemeClr val="accent3">
              <a:lumMod val="20000"/>
              <a:lumOff val="80000"/>
            </a:schemeClr>
          </a:solidFill>
          <a:scene3d>
            <a:camera prst="orthographicFront"/>
            <a:lightRig rig="flat" dir="t"/>
          </a:scene3d>
        </p:grpSpPr>
        <p:sp>
          <p:nvSpPr>
            <p:cNvPr id="27" name="Rectangle à coins arrondis 26"/>
            <p:cNvSpPr/>
            <p:nvPr/>
          </p:nvSpPr>
          <p:spPr>
            <a:xfrm>
              <a:off x="302085" y="2131714"/>
              <a:ext cx="2250981" cy="805932"/>
            </a:xfrm>
            <a:prstGeom prst="roundRect">
              <a:avLst/>
            </a:prstGeom>
            <a:grpFill/>
            <a:sp3d prstMaterial="dkEdge">
              <a:bevelT w="8200" h="38100"/>
            </a:sp3d>
          </p:spPr>
          <p:style>
            <a:lnRef idx="0">
              <a:schemeClr val="lt1">
                <a:hueOff val="0"/>
                <a:satOff val="0"/>
                <a:lumOff val="0"/>
                <a:alphaOff val="0"/>
              </a:schemeClr>
            </a:lnRef>
            <a:fillRef idx="2">
              <a:schemeClr val="accent4">
                <a:hueOff val="15178312"/>
                <a:satOff val="-15314"/>
                <a:lumOff val="-16322"/>
                <a:alphaOff val="0"/>
              </a:schemeClr>
            </a:fillRef>
            <a:effectRef idx="1">
              <a:schemeClr val="accent4">
                <a:hueOff val="15178312"/>
                <a:satOff val="-15314"/>
                <a:lumOff val="-16322"/>
                <a:alphaOff val="0"/>
              </a:schemeClr>
            </a:effectRef>
            <a:fontRef idx="minor">
              <a:schemeClr val="dk1"/>
            </a:fontRef>
          </p:style>
        </p:sp>
        <p:sp>
          <p:nvSpPr>
            <p:cNvPr id="28" name="ZoneTexte 27"/>
            <p:cNvSpPr txBox="1"/>
            <p:nvPr/>
          </p:nvSpPr>
          <p:spPr>
            <a:xfrm>
              <a:off x="474962" y="2227609"/>
              <a:ext cx="1937053" cy="620514"/>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algn="ctr" defTabSz="829713">
                <a:lnSpc>
                  <a:spcPct val="90000"/>
                </a:lnSpc>
                <a:spcBef>
                  <a:spcPct val="0"/>
                </a:spcBef>
                <a:spcAft>
                  <a:spcPct val="35000"/>
                </a:spcAft>
              </a:pPr>
              <a:r>
                <a:rPr lang="fr-FR" sz="1867" dirty="0">
                  <a:solidFill>
                    <a:srgbClr val="000000"/>
                  </a:solidFill>
                  <a:latin typeface="Arial"/>
                </a:rPr>
                <a:t>Atelier de </a:t>
              </a:r>
              <a:r>
                <a:rPr lang="fr-FR" sz="1867" dirty="0" smtClean="0">
                  <a:solidFill>
                    <a:srgbClr val="000000"/>
                  </a:solidFill>
                  <a:latin typeface="Arial"/>
                </a:rPr>
                <a:t>bioproduction </a:t>
              </a:r>
            </a:p>
            <a:p>
              <a:pPr algn="ctr" defTabSz="829713">
                <a:lnSpc>
                  <a:spcPct val="90000"/>
                </a:lnSpc>
                <a:spcBef>
                  <a:spcPct val="0"/>
                </a:spcBef>
                <a:spcAft>
                  <a:spcPct val="35000"/>
                </a:spcAft>
              </a:pPr>
              <a:r>
                <a:rPr lang="fr-FR" sz="1867" dirty="0" smtClean="0">
                  <a:solidFill>
                    <a:srgbClr val="000000"/>
                  </a:solidFill>
                  <a:latin typeface="Arial"/>
                </a:rPr>
                <a:t>(si possible)</a:t>
              </a:r>
              <a:endParaRPr lang="fr-FR" sz="1867" dirty="0">
                <a:solidFill>
                  <a:srgbClr val="000000"/>
                </a:solidFill>
                <a:latin typeface="Arial"/>
              </a:endParaRPr>
            </a:p>
          </p:txBody>
        </p:sp>
      </p:grpSp>
    </p:spTree>
    <p:extLst>
      <p:ext uri="{BB962C8B-B14F-4D97-AF65-F5344CB8AC3E}">
        <p14:creationId xmlns:p14="http://schemas.microsoft.com/office/powerpoint/2010/main" val="1748645828"/>
      </p:ext>
    </p:extLst>
  </p:cSld>
  <p:clrMapOvr>
    <a:masterClrMapping/>
  </p:clrMapOvr>
  <mc:AlternateContent xmlns:mc="http://schemas.openxmlformats.org/markup-compatibility/2006" xmlns:p14="http://schemas.microsoft.com/office/powerpoint/2010/main">
    <mc:Choice Requires="p14">
      <p:transition spd="slow" p14:dur="2000" advTm="75719"/>
    </mc:Choice>
    <mc:Fallback xmlns="">
      <p:transition spd="slow" advTm="75719"/>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Titre 1"/>
          <p:cNvSpPr/>
          <p:nvPr/>
        </p:nvSpPr>
        <p:spPr>
          <a:xfrm>
            <a:off x="2882802" y="1022497"/>
            <a:ext cx="6851747" cy="78393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90000"/>
              </a:lnSpc>
              <a:buNone/>
            </a:pPr>
            <a:r>
              <a:rPr lang="fr-FR" sz="2800" b="1" dirty="0">
                <a:solidFill>
                  <a:srgbClr val="1D4999"/>
                </a:solidFill>
              </a:rPr>
              <a:t>Répartition horaire par bloc </a:t>
            </a:r>
          </a:p>
          <a:p>
            <a:pPr>
              <a:lnSpc>
                <a:spcPct val="90000"/>
              </a:lnSpc>
              <a:buNone/>
            </a:pPr>
            <a:r>
              <a:rPr lang="fr-FR" sz="2800" b="1" dirty="0">
                <a:solidFill>
                  <a:srgbClr val="1D4999"/>
                </a:solidFill>
              </a:rPr>
              <a:t>sur les deux années de formation</a:t>
            </a:r>
            <a:r>
              <a:rPr sz="2800" dirty="0">
                <a:solidFill>
                  <a:srgbClr val="1D4999"/>
                </a:solidFill>
              </a:rPr>
              <a:t/>
            </a:r>
            <a:br>
              <a:rPr sz="2800" dirty="0">
                <a:solidFill>
                  <a:srgbClr val="1D4999"/>
                </a:solidFill>
              </a:rPr>
            </a:br>
            <a:endParaRPr lang="fr-FR" sz="2800" b="0" strike="noStrike" spc="-1" dirty="0">
              <a:solidFill>
                <a:srgbClr val="1D4999"/>
              </a:solidFill>
              <a:latin typeface="Calibri"/>
            </a:endParaRPr>
          </a:p>
        </p:txBody>
      </p:sp>
      <p:graphicFrame>
        <p:nvGraphicFramePr>
          <p:cNvPr id="13" name="Tableau 12"/>
          <p:cNvGraphicFramePr>
            <a:graphicFrameLocks noGrp="1"/>
          </p:cNvGraphicFramePr>
          <p:nvPr>
            <p:extLst>
              <p:ext uri="{D42A27DB-BD31-4B8C-83A1-F6EECF244321}">
                <p14:modId xmlns:p14="http://schemas.microsoft.com/office/powerpoint/2010/main" val="3066234691"/>
              </p:ext>
            </p:extLst>
          </p:nvPr>
        </p:nvGraphicFramePr>
        <p:xfrm>
          <a:off x="685702" y="3430981"/>
          <a:ext cx="2197100" cy="2098552"/>
        </p:xfrm>
        <a:graphic>
          <a:graphicData uri="http://schemas.openxmlformats.org/drawingml/2006/table">
            <a:tbl>
              <a:tblPr>
                <a:tableStyleId>{5C22544A-7EE6-4342-B048-85BDC9FD1C3A}</a:tableStyleId>
              </a:tblPr>
              <a:tblGrid>
                <a:gridCol w="1079500">
                  <a:extLst>
                    <a:ext uri="{9D8B030D-6E8A-4147-A177-3AD203B41FA5}">
                      <a16:colId xmlns:a16="http://schemas.microsoft.com/office/drawing/2014/main" val="2920606984"/>
                    </a:ext>
                  </a:extLst>
                </a:gridCol>
                <a:gridCol w="1117600">
                  <a:extLst>
                    <a:ext uri="{9D8B030D-6E8A-4147-A177-3AD203B41FA5}">
                      <a16:colId xmlns:a16="http://schemas.microsoft.com/office/drawing/2014/main" val="598599543"/>
                    </a:ext>
                  </a:extLst>
                </a:gridCol>
              </a:tblGrid>
              <a:tr h="269752">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600" b="1" dirty="0" smtClean="0">
                          <a:solidFill>
                            <a:schemeClr val="tx1"/>
                          </a:solidFill>
                        </a:rPr>
                        <a:t>Horaires en laboratoire</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hMerge="1">
                  <a:txBody>
                    <a:bodyPr/>
                    <a:lstStyle/>
                    <a:p>
                      <a:pPr algn="ctr" fontAlgn="b"/>
                      <a:endParaRPr lang="fr-FR"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534023764"/>
                  </a:ext>
                </a:extLst>
              </a:tr>
              <a:tr h="247833">
                <a:tc>
                  <a:txBody>
                    <a:bodyPr/>
                    <a:lstStyle/>
                    <a:p>
                      <a:pPr algn="ctr"/>
                      <a:r>
                        <a:rPr lang="fr-FR" sz="1400" b="1" dirty="0" smtClean="0">
                          <a:solidFill>
                            <a:schemeClr val="tx1"/>
                          </a:solidFill>
                        </a:rPr>
                        <a:t>1</a:t>
                      </a:r>
                      <a:r>
                        <a:rPr lang="fr-FR" sz="1400" b="1" baseline="30000" dirty="0" smtClean="0">
                          <a:solidFill>
                            <a:schemeClr val="tx1"/>
                          </a:solidFill>
                        </a:rPr>
                        <a:t>ère</a:t>
                      </a:r>
                      <a:r>
                        <a:rPr lang="fr-FR" sz="1400" b="1" dirty="0" smtClean="0">
                          <a:solidFill>
                            <a:schemeClr val="tx1"/>
                          </a:solidFill>
                        </a:rPr>
                        <a:t> année</a:t>
                      </a:r>
                      <a:endParaRPr lang="fr-FR" sz="1400" b="1"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pPr algn="ctr"/>
                      <a:r>
                        <a:rPr lang="fr-FR" sz="1400" b="1" dirty="0" smtClean="0">
                          <a:solidFill>
                            <a:schemeClr val="tx1"/>
                          </a:solidFill>
                        </a:rPr>
                        <a:t>2</a:t>
                      </a:r>
                      <a:r>
                        <a:rPr lang="fr-FR" sz="1400" b="1" baseline="30000" dirty="0" smtClean="0">
                          <a:solidFill>
                            <a:schemeClr val="tx1"/>
                          </a:solidFill>
                        </a:rPr>
                        <a:t>ème</a:t>
                      </a:r>
                      <a:r>
                        <a:rPr lang="fr-FR" sz="1400" b="1" dirty="0" smtClean="0">
                          <a:solidFill>
                            <a:schemeClr val="tx1"/>
                          </a:solidFill>
                        </a:rPr>
                        <a:t> année</a:t>
                      </a:r>
                      <a:endParaRPr lang="fr-FR" sz="1400" b="1"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289630637"/>
                  </a:ext>
                </a:extLst>
              </a:tr>
              <a:tr h="255856">
                <a:tc>
                  <a:txBody>
                    <a:bodyPr/>
                    <a:lstStyle/>
                    <a:p>
                      <a:pPr algn="ctr"/>
                      <a:r>
                        <a:rPr lang="fr-FR" sz="1400" dirty="0" smtClean="0"/>
                        <a:t>3</a:t>
                      </a:r>
                      <a:endParaRPr lang="fr-FR"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2CC"/>
                    </a:solidFill>
                  </a:tcPr>
                </a:tc>
                <a:tc>
                  <a:txBody>
                    <a:bodyPr/>
                    <a:lstStyle/>
                    <a:p>
                      <a:pPr algn="ctr"/>
                      <a:r>
                        <a:rPr lang="fr-FR" sz="1400" dirty="0" smtClean="0"/>
                        <a:t>2</a:t>
                      </a:r>
                      <a:endParaRPr lang="fr-FR"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952518129"/>
                  </a:ext>
                </a:extLst>
              </a:tr>
              <a:tr h="252980">
                <a:tc>
                  <a:txBody>
                    <a:bodyPr/>
                    <a:lstStyle/>
                    <a:p>
                      <a:pPr algn="ctr"/>
                      <a:r>
                        <a:rPr lang="fr-FR" sz="1400" dirty="0" smtClean="0"/>
                        <a:t>6</a:t>
                      </a:r>
                      <a:endParaRPr lang="fr-FR"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CC"/>
                    </a:solidFill>
                  </a:tcPr>
                </a:tc>
                <a:tc>
                  <a:txBody>
                    <a:bodyPr/>
                    <a:lstStyle/>
                    <a:p>
                      <a:pPr algn="ctr"/>
                      <a:r>
                        <a:rPr lang="fr-FR" sz="1400" dirty="0" smtClean="0"/>
                        <a:t>8</a:t>
                      </a:r>
                      <a:endParaRPr lang="fr-FR"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301386252"/>
                  </a:ext>
                </a:extLst>
              </a:tr>
              <a:tr h="267358">
                <a:tc>
                  <a:txBody>
                    <a:bodyPr/>
                    <a:lstStyle/>
                    <a:p>
                      <a:pPr algn="ctr"/>
                      <a:r>
                        <a:rPr lang="fr-FR" sz="1400" dirty="0" smtClean="0"/>
                        <a:t>3</a:t>
                      </a:r>
                      <a:endParaRPr lang="fr-FR"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DEBF7"/>
                    </a:solidFill>
                  </a:tcPr>
                </a:tc>
                <a:tc>
                  <a:txBody>
                    <a:bodyPr/>
                    <a:lstStyle/>
                    <a:p>
                      <a:pPr algn="ctr"/>
                      <a:r>
                        <a:rPr lang="fr-FR" sz="1400" dirty="0" smtClean="0"/>
                        <a:t>3</a:t>
                      </a:r>
                      <a:endParaRPr lang="fr-FR"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1959315345"/>
                  </a:ext>
                </a:extLst>
              </a:tr>
              <a:tr h="264482">
                <a:tc>
                  <a:txBody>
                    <a:bodyPr/>
                    <a:lstStyle/>
                    <a:p>
                      <a:pPr algn="ctr"/>
                      <a:r>
                        <a:rPr lang="fr-FR" sz="1400" dirty="0" smtClean="0"/>
                        <a:t>0</a:t>
                      </a:r>
                      <a:endParaRPr lang="fr-FR"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CE4D6"/>
                    </a:solidFill>
                  </a:tcPr>
                </a:tc>
                <a:tc>
                  <a:txBody>
                    <a:bodyPr/>
                    <a:lstStyle/>
                    <a:p>
                      <a:pPr algn="ctr"/>
                      <a:r>
                        <a:rPr lang="fr-FR" sz="1400" dirty="0" smtClean="0"/>
                        <a:t>0</a:t>
                      </a:r>
                      <a:endParaRPr lang="fr-FR"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CE4D6"/>
                    </a:solidFill>
                  </a:tcPr>
                </a:tc>
                <a:extLst>
                  <a:ext uri="{0D108BD9-81ED-4DB2-BD59-A6C34878D82A}">
                    <a16:rowId xmlns:a16="http://schemas.microsoft.com/office/drawing/2014/main" val="3577829954"/>
                  </a:ext>
                </a:extLst>
              </a:tr>
              <a:tr h="270869">
                <a:tc>
                  <a:txBody>
                    <a:bodyPr/>
                    <a:lstStyle/>
                    <a:p>
                      <a:pPr algn="ctr"/>
                      <a:r>
                        <a:rPr lang="fr-FR" sz="1400" b="1" dirty="0" smtClean="0"/>
                        <a:t>12</a:t>
                      </a:r>
                      <a:r>
                        <a:rPr lang="fr-FR" sz="1400" b="1" baseline="0" dirty="0" smtClean="0"/>
                        <a:t> </a:t>
                      </a:r>
                      <a:r>
                        <a:rPr lang="fr-FR" sz="1400" b="1" dirty="0" smtClean="0"/>
                        <a:t>h</a:t>
                      </a:r>
                      <a:endParaRPr lang="fr-FR" sz="1400" b="1"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fr-FR" sz="1400" b="1" dirty="0" smtClean="0"/>
                        <a:t>13</a:t>
                      </a:r>
                      <a:r>
                        <a:rPr lang="fr-FR" sz="1400" b="1" baseline="0" dirty="0" smtClean="0"/>
                        <a:t> </a:t>
                      </a:r>
                      <a:r>
                        <a:rPr lang="fr-FR" sz="1400" b="1" dirty="0" smtClean="0"/>
                        <a:t>h</a:t>
                      </a:r>
                      <a:endParaRPr lang="fr-FR" sz="1400" b="1"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5998174"/>
                  </a:ext>
                </a:extLst>
              </a:tr>
            </a:tbl>
          </a:graphicData>
        </a:graphic>
      </p:graphicFrame>
      <p:pic>
        <p:nvPicPr>
          <p:cNvPr id="3" name="Image 2"/>
          <p:cNvPicPr>
            <a:picLocks noChangeAspect="1"/>
          </p:cNvPicPr>
          <p:nvPr/>
        </p:nvPicPr>
        <p:blipFill>
          <a:blip r:embed="rId3"/>
          <a:stretch>
            <a:fillRect/>
          </a:stretch>
        </p:blipFill>
        <p:spPr>
          <a:xfrm>
            <a:off x="3087111" y="2182483"/>
            <a:ext cx="8847444" cy="3622108"/>
          </a:xfrm>
          <a:prstGeom prst="rect">
            <a:avLst/>
          </a:prstGeom>
        </p:spPr>
      </p:pic>
      <p:sp>
        <p:nvSpPr>
          <p:cNvPr id="5" name="Espace réservé du numéro de diapositive 4"/>
          <p:cNvSpPr>
            <a:spLocks noGrp="1"/>
          </p:cNvSpPr>
          <p:nvPr>
            <p:ph type="sldNum" sz="quarter" idx="12"/>
          </p:nvPr>
        </p:nvSpPr>
        <p:spPr/>
        <p:txBody>
          <a:bodyPr/>
          <a:lstStyle/>
          <a:p>
            <a:fld id="{733122C9-A0B9-462F-8757-0847AD287B63}" type="slidenum">
              <a:rPr lang="fr-FR" smtClean="0"/>
              <a:pPr/>
              <a:t>8</a:t>
            </a:fld>
            <a:endParaRPr lang="fr-FR" dirty="0"/>
          </a:p>
        </p:txBody>
      </p:sp>
    </p:spTree>
    <p:extLst>
      <p:ext uri="{BB962C8B-B14F-4D97-AF65-F5344CB8AC3E}">
        <p14:creationId xmlns:p14="http://schemas.microsoft.com/office/powerpoint/2010/main" val="2782787985"/>
      </p:ext>
    </p:extLst>
  </p:cSld>
  <p:clrMapOvr>
    <a:masterClrMapping/>
  </p:clrMapOvr>
  <mc:AlternateContent xmlns:mc="http://schemas.openxmlformats.org/markup-compatibility/2006" xmlns:p14="http://schemas.microsoft.com/office/powerpoint/2010/main">
    <mc:Choice Requires="p14">
      <p:transition spd="slow" p14:dur="2000" advTm="60200"/>
    </mc:Choice>
    <mc:Fallback xmlns="">
      <p:transition spd="slow" advTm="602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120000" y="4452793"/>
            <a:ext cx="5617875" cy="2225481"/>
          </a:xfrm>
          <a:prstGeom prst="rect">
            <a:avLst/>
          </a:prstGeom>
          <a:solidFill>
            <a:srgbClr val="9EE5DE"/>
          </a:solidFill>
        </p:spPr>
        <p:txBody>
          <a:bodyPr wrap="square" rtlCol="0">
            <a:spAutoFit/>
          </a:bodyPr>
          <a:lstStyle/>
          <a:p>
            <a:r>
              <a:rPr lang="fr-FR" spc="-1" dirty="0" smtClean="0">
                <a:solidFill>
                  <a:schemeClr val="accent5">
                    <a:lumMod val="50000"/>
                  </a:schemeClr>
                </a:solidFill>
                <a:ea typeface="Arial"/>
              </a:rPr>
              <a:t>Erwan BOËDEC, </a:t>
            </a:r>
            <a:r>
              <a:rPr lang="fr-FR" spc="-1" dirty="0">
                <a:solidFill>
                  <a:schemeClr val="accent5">
                    <a:lumMod val="50000"/>
                  </a:schemeClr>
                </a:solidFill>
                <a:ea typeface="Arial"/>
              </a:rPr>
              <a:t>INSERM </a:t>
            </a:r>
            <a:endParaRPr lang="fr-FR" spc="-1" dirty="0" smtClean="0">
              <a:solidFill>
                <a:schemeClr val="accent5">
                  <a:lumMod val="50000"/>
                </a:schemeClr>
              </a:solidFill>
              <a:ea typeface="Arial"/>
            </a:endParaRPr>
          </a:p>
          <a:p>
            <a:r>
              <a:rPr lang="fr-FR" sz="1400" spc="-1" dirty="0" smtClean="0">
                <a:solidFill>
                  <a:schemeClr val="accent5">
                    <a:lumMod val="50000"/>
                  </a:schemeClr>
                </a:solidFill>
                <a:ea typeface="Arial"/>
              </a:rPr>
              <a:t>Responsable </a:t>
            </a:r>
            <a:r>
              <a:rPr lang="fr-FR" sz="1400" spc="-1" dirty="0">
                <a:solidFill>
                  <a:schemeClr val="accent5">
                    <a:lumMod val="50000"/>
                  </a:schemeClr>
                </a:solidFill>
                <a:ea typeface="Arial"/>
              </a:rPr>
              <a:t>technique Plateforme de production de </a:t>
            </a:r>
            <a:r>
              <a:rPr lang="fr-FR" sz="1400" spc="-1" dirty="0" smtClean="0">
                <a:solidFill>
                  <a:schemeClr val="accent5">
                    <a:lumMod val="50000"/>
                  </a:schemeClr>
                </a:solidFill>
                <a:ea typeface="Arial"/>
              </a:rPr>
              <a:t>protéines</a:t>
            </a:r>
          </a:p>
          <a:p>
            <a:r>
              <a:rPr lang="fr-FR" sz="200" spc="-1" dirty="0" smtClean="0">
                <a:solidFill>
                  <a:schemeClr val="accent5">
                    <a:lumMod val="50000"/>
                  </a:schemeClr>
                </a:solidFill>
                <a:ea typeface="Arial"/>
              </a:rPr>
              <a:t>    </a:t>
            </a:r>
            <a:endParaRPr lang="fr-FR" sz="200" dirty="0" smtClean="0"/>
          </a:p>
          <a:p>
            <a:r>
              <a:rPr lang="fr-FR" spc="-1" dirty="0" smtClean="0">
                <a:solidFill>
                  <a:schemeClr val="accent5">
                    <a:lumMod val="50000"/>
                  </a:schemeClr>
                </a:solidFill>
                <a:ea typeface="Arial"/>
              </a:rPr>
              <a:t>Marie</a:t>
            </a:r>
            <a:r>
              <a:rPr lang="fr-FR" dirty="0" smtClean="0">
                <a:solidFill>
                  <a:schemeClr val="accent6">
                    <a:lumMod val="50000"/>
                  </a:schemeClr>
                </a:solidFill>
              </a:rPr>
              <a:t> </a:t>
            </a:r>
            <a:r>
              <a:rPr lang="fr-FR" spc="-1" dirty="0" smtClean="0">
                <a:solidFill>
                  <a:schemeClr val="accent5">
                    <a:lumMod val="50000"/>
                  </a:schemeClr>
                </a:solidFill>
                <a:ea typeface="Arial"/>
              </a:rPr>
              <a:t>DARCHE, Institut de la vision</a:t>
            </a:r>
            <a:r>
              <a:rPr lang="fr-FR" spc="-1" dirty="0">
                <a:solidFill>
                  <a:schemeClr val="accent5">
                    <a:lumMod val="50000"/>
                  </a:schemeClr>
                </a:solidFill>
                <a:ea typeface="Arial"/>
              </a:rPr>
              <a:t> </a:t>
            </a:r>
            <a:endParaRPr lang="fr-FR" spc="-1" dirty="0" smtClean="0">
              <a:solidFill>
                <a:schemeClr val="accent5">
                  <a:lumMod val="50000"/>
                </a:schemeClr>
              </a:solidFill>
              <a:ea typeface="Arial"/>
            </a:endParaRPr>
          </a:p>
          <a:p>
            <a:r>
              <a:rPr lang="fr-FR" sz="1400" spc="-1" dirty="0" smtClean="0">
                <a:solidFill>
                  <a:schemeClr val="accent5">
                    <a:lumMod val="50000"/>
                  </a:schemeClr>
                </a:solidFill>
                <a:ea typeface="Arial"/>
              </a:rPr>
              <a:t>Ingénieure </a:t>
            </a:r>
            <a:r>
              <a:rPr lang="fr-FR" sz="1400" spc="-1" dirty="0">
                <a:solidFill>
                  <a:schemeClr val="accent5">
                    <a:lumMod val="50000"/>
                  </a:schemeClr>
                </a:solidFill>
                <a:ea typeface="Arial"/>
              </a:rPr>
              <a:t>de </a:t>
            </a:r>
            <a:r>
              <a:rPr lang="fr-FR" sz="1400" spc="-1" dirty="0" smtClean="0">
                <a:solidFill>
                  <a:schemeClr val="accent5">
                    <a:lumMod val="50000"/>
                  </a:schemeClr>
                </a:solidFill>
                <a:ea typeface="Arial"/>
              </a:rPr>
              <a:t>Recherche </a:t>
            </a:r>
            <a:r>
              <a:rPr lang="fr-FR" sz="1400" spc="-1" dirty="0">
                <a:solidFill>
                  <a:schemeClr val="accent5">
                    <a:lumMod val="50000"/>
                  </a:schemeClr>
                </a:solidFill>
                <a:ea typeface="Arial"/>
              </a:rPr>
              <a:t>fondamentale, clinique et </a:t>
            </a:r>
            <a:r>
              <a:rPr lang="fr-FR" sz="1400" spc="-1" dirty="0" smtClean="0">
                <a:solidFill>
                  <a:schemeClr val="accent5">
                    <a:lumMod val="50000"/>
                  </a:schemeClr>
                </a:solidFill>
                <a:ea typeface="Arial"/>
              </a:rPr>
              <a:t>industrielle</a:t>
            </a:r>
          </a:p>
          <a:p>
            <a:r>
              <a:rPr lang="fr-FR" sz="200" spc="-1" dirty="0" smtClean="0">
                <a:solidFill>
                  <a:schemeClr val="accent5">
                    <a:lumMod val="50000"/>
                  </a:schemeClr>
                </a:solidFill>
                <a:ea typeface="Arial"/>
              </a:rPr>
              <a:t>   </a:t>
            </a:r>
          </a:p>
          <a:p>
            <a:pPr>
              <a:lnSpc>
                <a:spcPct val="107000"/>
              </a:lnSpc>
            </a:pPr>
            <a:r>
              <a:rPr lang="fr-FR" spc="-1" dirty="0" smtClean="0">
                <a:solidFill>
                  <a:schemeClr val="accent5">
                    <a:lumMod val="50000"/>
                  </a:schemeClr>
                </a:solidFill>
                <a:ea typeface="Arial"/>
              </a:rPr>
              <a:t>Stéphane DIETERLE	, Centre de Recherche Biomédecine </a:t>
            </a:r>
            <a:r>
              <a:rPr lang="fr-FR" sz="1400" spc="-1" dirty="0" smtClean="0">
                <a:solidFill>
                  <a:schemeClr val="accent5">
                    <a:lumMod val="50000"/>
                  </a:schemeClr>
                </a:solidFill>
                <a:ea typeface="Arial"/>
              </a:rPr>
              <a:t>Assistant ingénieur - Sclérose latérale amyotrophique</a:t>
            </a:r>
          </a:p>
          <a:p>
            <a:pPr>
              <a:lnSpc>
                <a:spcPct val="107000"/>
              </a:lnSpc>
            </a:pPr>
            <a:endParaRPr lang="fr-FR" sz="200" spc="-1" dirty="0" smtClean="0">
              <a:solidFill>
                <a:schemeClr val="accent5">
                  <a:lumMod val="50000"/>
                </a:schemeClr>
              </a:solidFill>
              <a:ea typeface="Arial"/>
            </a:endParaRPr>
          </a:p>
          <a:p>
            <a:pPr>
              <a:lnSpc>
                <a:spcPct val="107000"/>
              </a:lnSpc>
            </a:pPr>
            <a:r>
              <a:rPr lang="fr-FR" spc="-1" dirty="0" smtClean="0">
                <a:solidFill>
                  <a:schemeClr val="accent5">
                    <a:lumMod val="50000"/>
                  </a:schemeClr>
                </a:solidFill>
                <a:ea typeface="Arial"/>
              </a:rPr>
              <a:t>Jérôme VICOGNE</a:t>
            </a:r>
            <a:r>
              <a:rPr lang="fr-FR" spc="-1" dirty="0">
                <a:solidFill>
                  <a:schemeClr val="accent5">
                    <a:lumMod val="50000"/>
                  </a:schemeClr>
                </a:solidFill>
                <a:ea typeface="Arial"/>
              </a:rPr>
              <a:t>, INSERM CNRS</a:t>
            </a:r>
            <a:r>
              <a:rPr lang="fr-FR" dirty="0" smtClean="0">
                <a:solidFill>
                  <a:schemeClr val="accent6">
                    <a:lumMod val="50000"/>
                  </a:schemeClr>
                </a:solidFill>
              </a:rPr>
              <a:t>, </a:t>
            </a:r>
          </a:p>
          <a:p>
            <a:pPr>
              <a:lnSpc>
                <a:spcPct val="107000"/>
              </a:lnSpc>
            </a:pPr>
            <a:r>
              <a:rPr lang="fr-FR" sz="1400" spc="-1" dirty="0">
                <a:solidFill>
                  <a:schemeClr val="accent5">
                    <a:lumMod val="50000"/>
                  </a:schemeClr>
                </a:solidFill>
              </a:rPr>
              <a:t>c</a:t>
            </a:r>
            <a:r>
              <a:rPr lang="fr-FR" sz="1400" spc="-1" dirty="0" smtClean="0">
                <a:solidFill>
                  <a:schemeClr val="accent5">
                    <a:lumMod val="50000"/>
                  </a:schemeClr>
                </a:solidFill>
                <a:ea typeface="Arial"/>
              </a:rPr>
              <a:t>hargé </a:t>
            </a:r>
            <a:r>
              <a:rPr lang="fr-FR" sz="1400" spc="-1" dirty="0">
                <a:solidFill>
                  <a:schemeClr val="accent5">
                    <a:lumMod val="50000"/>
                  </a:schemeClr>
                </a:solidFill>
                <a:ea typeface="Arial"/>
              </a:rPr>
              <a:t>de </a:t>
            </a:r>
            <a:r>
              <a:rPr lang="fr-FR" sz="1400" spc="-1" dirty="0" smtClean="0">
                <a:solidFill>
                  <a:schemeClr val="accent5">
                    <a:lumMod val="50000"/>
                  </a:schemeClr>
                </a:solidFill>
                <a:ea typeface="Arial"/>
              </a:rPr>
              <a:t>recherche fondamentale - </a:t>
            </a:r>
            <a:r>
              <a:rPr lang="fr-FR" sz="1400" spc="-1" dirty="0">
                <a:solidFill>
                  <a:schemeClr val="accent5">
                    <a:lumMod val="50000"/>
                  </a:schemeClr>
                </a:solidFill>
                <a:ea typeface="Arial"/>
              </a:rPr>
              <a:t>parasitologie et biologie cellulaire </a:t>
            </a:r>
          </a:p>
        </p:txBody>
      </p:sp>
      <p:sp>
        <p:nvSpPr>
          <p:cNvPr id="2" name="Titre 1"/>
          <p:cNvSpPr>
            <a:spLocks noGrp="1"/>
          </p:cNvSpPr>
          <p:nvPr>
            <p:ph type="title"/>
          </p:nvPr>
        </p:nvSpPr>
        <p:spPr/>
        <p:txBody>
          <a:bodyPr/>
          <a:lstStyle/>
          <a:p>
            <a:endParaRPr lang="fr-FR"/>
          </a:p>
        </p:txBody>
      </p:sp>
      <p:pic>
        <p:nvPicPr>
          <p:cNvPr id="5" name="Image 11"/>
          <p:cNvPicPr/>
          <p:nvPr/>
        </p:nvPicPr>
        <p:blipFill>
          <a:blip r:embed="rId3">
            <a:duotone>
              <a:schemeClr val="accent5">
                <a:shade val="45000"/>
                <a:satMod val="135000"/>
              </a:schemeClr>
              <a:prstClr val="white"/>
            </a:duotone>
          </a:blip>
          <a:stretch/>
        </p:blipFill>
        <p:spPr>
          <a:xfrm>
            <a:off x="6515400" y="3502143"/>
            <a:ext cx="614534" cy="770658"/>
          </a:xfrm>
          <a:prstGeom prst="rect">
            <a:avLst/>
          </a:prstGeom>
          <a:solidFill>
            <a:schemeClr val="bg1"/>
          </a:solidFill>
          <a:ln w="0">
            <a:noFill/>
          </a:ln>
        </p:spPr>
      </p:pic>
      <p:sp>
        <p:nvSpPr>
          <p:cNvPr id="6" name="ZoneTexte 5"/>
          <p:cNvSpPr txBox="1"/>
          <p:nvPr/>
        </p:nvSpPr>
        <p:spPr>
          <a:xfrm>
            <a:off x="1080506" y="316757"/>
            <a:ext cx="10079806" cy="954107"/>
          </a:xfrm>
          <a:prstGeom prst="rect">
            <a:avLst/>
          </a:prstGeom>
          <a:noFill/>
        </p:spPr>
        <p:txBody>
          <a:bodyPr wrap="square" rtlCol="0">
            <a:spAutoFit/>
          </a:bodyPr>
          <a:lstStyle/>
          <a:p>
            <a:pPr algn="ctr"/>
            <a:r>
              <a:rPr lang="fr-FR" sz="2800" b="1" dirty="0" smtClean="0">
                <a:solidFill>
                  <a:srgbClr val="1D4999"/>
                </a:solidFill>
              </a:rPr>
              <a:t>Composition du groupe de travail  </a:t>
            </a:r>
          </a:p>
          <a:p>
            <a:pPr algn="ctr"/>
            <a:r>
              <a:rPr lang="fr-FR" sz="2800" b="1" dirty="0" smtClean="0">
                <a:solidFill>
                  <a:srgbClr val="1D4999"/>
                </a:solidFill>
              </a:rPr>
              <a:t>Rénovation du référentiel</a:t>
            </a:r>
            <a:endParaRPr lang="fr-FR" sz="2400" b="1" dirty="0">
              <a:solidFill>
                <a:srgbClr val="1D4999"/>
              </a:solidFill>
            </a:endParaRPr>
          </a:p>
        </p:txBody>
      </p:sp>
      <p:sp>
        <p:nvSpPr>
          <p:cNvPr id="8" name="Rectangle 7"/>
          <p:cNvSpPr/>
          <p:nvPr/>
        </p:nvSpPr>
        <p:spPr>
          <a:xfrm>
            <a:off x="8596062" y="2990364"/>
            <a:ext cx="3533775" cy="1200329"/>
          </a:xfrm>
          <a:prstGeom prst="rect">
            <a:avLst/>
          </a:prstGeom>
          <a:solidFill>
            <a:srgbClr val="BCF899"/>
          </a:solidFill>
        </p:spPr>
        <p:txBody>
          <a:bodyPr wrap="square">
            <a:spAutoFit/>
          </a:bodyPr>
          <a:lstStyle/>
          <a:p>
            <a:pPr>
              <a:tabLst>
                <a:tab pos="0" algn="l"/>
              </a:tabLst>
            </a:pPr>
            <a:r>
              <a:rPr lang="fr-FR" spc="-1" dirty="0">
                <a:solidFill>
                  <a:schemeClr val="accent5">
                    <a:lumMod val="50000"/>
                  </a:schemeClr>
                </a:solidFill>
                <a:ea typeface="Arial"/>
              </a:rPr>
              <a:t>Claire </a:t>
            </a:r>
            <a:r>
              <a:rPr lang="fr-FR" spc="-1" dirty="0" smtClean="0">
                <a:solidFill>
                  <a:schemeClr val="accent5">
                    <a:lumMod val="50000"/>
                  </a:schemeClr>
                </a:solidFill>
                <a:ea typeface="Arial"/>
              </a:rPr>
              <a:t>DUBRAC    </a:t>
            </a:r>
            <a:r>
              <a:rPr lang="fr-FR" sz="1400" spc="-1" dirty="0" smtClean="0">
                <a:solidFill>
                  <a:schemeClr val="accent5">
                    <a:lumMod val="50000"/>
                  </a:schemeClr>
                </a:solidFill>
                <a:ea typeface="Arial"/>
              </a:rPr>
              <a:t>académie </a:t>
            </a:r>
            <a:r>
              <a:rPr lang="fr-FR" sz="1400" spc="-1" dirty="0">
                <a:solidFill>
                  <a:schemeClr val="accent5">
                    <a:lumMod val="50000"/>
                  </a:schemeClr>
                </a:solidFill>
                <a:ea typeface="Arial"/>
              </a:rPr>
              <a:t>de Dijon</a:t>
            </a:r>
          </a:p>
          <a:p>
            <a:pPr>
              <a:tabLst>
                <a:tab pos="0" algn="l"/>
              </a:tabLst>
            </a:pPr>
            <a:r>
              <a:rPr lang="fr-FR" spc="-1" dirty="0">
                <a:solidFill>
                  <a:schemeClr val="accent5">
                    <a:lumMod val="50000"/>
                  </a:schemeClr>
                </a:solidFill>
                <a:ea typeface="Arial"/>
              </a:rPr>
              <a:t>Isabelle </a:t>
            </a:r>
            <a:r>
              <a:rPr lang="fr-FR" spc="-1" dirty="0" smtClean="0">
                <a:solidFill>
                  <a:schemeClr val="accent5">
                    <a:lumMod val="50000"/>
                  </a:schemeClr>
                </a:solidFill>
                <a:ea typeface="Arial"/>
              </a:rPr>
              <a:t>FALLER   </a:t>
            </a:r>
            <a:r>
              <a:rPr lang="fr-FR" sz="1400" spc="-1" dirty="0" smtClean="0">
                <a:solidFill>
                  <a:schemeClr val="accent5">
                    <a:lumMod val="50000"/>
                  </a:schemeClr>
                </a:solidFill>
                <a:ea typeface="Arial"/>
              </a:rPr>
              <a:t>académie </a:t>
            </a:r>
            <a:r>
              <a:rPr lang="fr-FR" sz="1400" spc="-1" dirty="0">
                <a:solidFill>
                  <a:schemeClr val="accent5">
                    <a:lumMod val="50000"/>
                  </a:schemeClr>
                </a:solidFill>
                <a:ea typeface="Arial"/>
              </a:rPr>
              <a:t>de Strasbourg</a:t>
            </a:r>
          </a:p>
          <a:p>
            <a:pPr>
              <a:tabLst>
                <a:tab pos="0" algn="l"/>
              </a:tabLst>
            </a:pPr>
            <a:r>
              <a:rPr lang="fr-FR" spc="-1" dirty="0">
                <a:solidFill>
                  <a:schemeClr val="accent5">
                    <a:lumMod val="50000"/>
                  </a:schemeClr>
                </a:solidFill>
                <a:ea typeface="Arial"/>
              </a:rPr>
              <a:t>Claudie </a:t>
            </a:r>
            <a:r>
              <a:rPr lang="fr-FR" spc="-1" dirty="0" smtClean="0">
                <a:solidFill>
                  <a:schemeClr val="accent5">
                    <a:lumMod val="50000"/>
                  </a:schemeClr>
                </a:solidFill>
                <a:ea typeface="Arial"/>
              </a:rPr>
              <a:t>LANOS    </a:t>
            </a:r>
            <a:r>
              <a:rPr lang="fr-FR" sz="1400" spc="-1" dirty="0" smtClean="0">
                <a:solidFill>
                  <a:schemeClr val="accent5">
                    <a:lumMod val="50000"/>
                  </a:schemeClr>
                </a:solidFill>
                <a:ea typeface="Arial"/>
              </a:rPr>
              <a:t>académie </a:t>
            </a:r>
            <a:r>
              <a:rPr lang="fr-FR" sz="1400" spc="-1" dirty="0">
                <a:solidFill>
                  <a:schemeClr val="accent5">
                    <a:lumMod val="50000"/>
                  </a:schemeClr>
                </a:solidFill>
                <a:ea typeface="Arial"/>
              </a:rPr>
              <a:t>de Lille</a:t>
            </a:r>
          </a:p>
          <a:p>
            <a:pPr>
              <a:buNone/>
              <a:tabLst>
                <a:tab pos="0" algn="l"/>
              </a:tabLst>
            </a:pPr>
            <a:r>
              <a:rPr lang="fr-FR" spc="-1" dirty="0">
                <a:solidFill>
                  <a:schemeClr val="accent5">
                    <a:lumMod val="50000"/>
                  </a:schemeClr>
                </a:solidFill>
                <a:ea typeface="Arial"/>
              </a:rPr>
              <a:t>Sabine ORSONI </a:t>
            </a:r>
            <a:r>
              <a:rPr lang="fr-FR" spc="-1" dirty="0" smtClean="0">
                <a:solidFill>
                  <a:schemeClr val="accent5">
                    <a:lumMod val="50000"/>
                  </a:schemeClr>
                </a:solidFill>
                <a:ea typeface="Arial"/>
              </a:rPr>
              <a:t>   </a:t>
            </a:r>
            <a:r>
              <a:rPr lang="fr-FR" sz="1400" spc="-1" dirty="0" smtClean="0">
                <a:solidFill>
                  <a:schemeClr val="accent5">
                    <a:lumMod val="50000"/>
                  </a:schemeClr>
                </a:solidFill>
                <a:ea typeface="Arial"/>
              </a:rPr>
              <a:t>académie de Paris</a:t>
            </a:r>
            <a:endParaRPr lang="fr-FR" sz="2400" spc="-1" dirty="0">
              <a:solidFill>
                <a:schemeClr val="accent5">
                  <a:lumMod val="50000"/>
                </a:schemeClr>
              </a:solidFill>
            </a:endParaRPr>
          </a:p>
        </p:txBody>
      </p:sp>
      <p:sp>
        <p:nvSpPr>
          <p:cNvPr id="9" name="ZoneTexte 8"/>
          <p:cNvSpPr txBox="1"/>
          <p:nvPr/>
        </p:nvSpPr>
        <p:spPr>
          <a:xfrm>
            <a:off x="8305223" y="4863467"/>
            <a:ext cx="3190875" cy="1477328"/>
          </a:xfrm>
          <a:prstGeom prst="rect">
            <a:avLst/>
          </a:prstGeom>
          <a:solidFill>
            <a:srgbClr val="9AEFA3"/>
          </a:solidFill>
        </p:spPr>
        <p:txBody>
          <a:bodyPr wrap="square" rtlCol="0">
            <a:spAutoFit/>
          </a:bodyPr>
          <a:lstStyle/>
          <a:p>
            <a:r>
              <a:rPr lang="fr-FR" dirty="0" smtClean="0">
                <a:solidFill>
                  <a:srgbClr val="203864"/>
                </a:solidFill>
              </a:rPr>
              <a:t>CABOUCO</a:t>
            </a:r>
            <a:r>
              <a:rPr lang="fr-FR" dirty="0">
                <a:solidFill>
                  <a:srgbClr val="203864"/>
                </a:solidFill>
              </a:rPr>
              <a:t> </a:t>
            </a:r>
            <a:r>
              <a:rPr lang="fr-FR" dirty="0" smtClean="0">
                <a:solidFill>
                  <a:srgbClr val="203864"/>
                </a:solidFill>
              </a:rPr>
              <a:t>Aline      </a:t>
            </a:r>
            <a:r>
              <a:rPr lang="fr-FR" sz="1400" spc="-1" dirty="0" smtClean="0">
                <a:solidFill>
                  <a:srgbClr val="203864"/>
                </a:solidFill>
                <a:ea typeface="Arial"/>
              </a:rPr>
              <a:t>Troyes</a:t>
            </a:r>
            <a:endParaRPr lang="fr-FR" sz="1400" spc="-1" dirty="0">
              <a:solidFill>
                <a:srgbClr val="203864"/>
              </a:solidFill>
              <a:ea typeface="Arial"/>
            </a:endParaRPr>
          </a:p>
          <a:p>
            <a:r>
              <a:rPr lang="fr-FR" dirty="0" smtClean="0">
                <a:solidFill>
                  <a:srgbClr val="203864"/>
                </a:solidFill>
              </a:rPr>
              <a:t>ISSELE Pierre-Jean  </a:t>
            </a:r>
            <a:r>
              <a:rPr lang="fr-FR" sz="1400" spc="-1" dirty="0" smtClean="0">
                <a:solidFill>
                  <a:srgbClr val="203864"/>
                </a:solidFill>
                <a:ea typeface="Arial"/>
              </a:rPr>
              <a:t>Villers/Nancy</a:t>
            </a:r>
            <a:endParaRPr lang="fr-FR" sz="1400" spc="-1" dirty="0">
              <a:solidFill>
                <a:srgbClr val="203864"/>
              </a:solidFill>
              <a:ea typeface="Arial"/>
            </a:endParaRPr>
          </a:p>
          <a:p>
            <a:r>
              <a:rPr lang="fr-FR" dirty="0" smtClean="0">
                <a:solidFill>
                  <a:srgbClr val="203864"/>
                </a:solidFill>
              </a:rPr>
              <a:t>LIPOFF</a:t>
            </a:r>
            <a:r>
              <a:rPr lang="fr-FR" dirty="0">
                <a:solidFill>
                  <a:srgbClr val="203864"/>
                </a:solidFill>
              </a:rPr>
              <a:t> </a:t>
            </a:r>
            <a:r>
              <a:rPr lang="fr-FR" dirty="0" smtClean="0">
                <a:solidFill>
                  <a:srgbClr val="203864"/>
                </a:solidFill>
              </a:rPr>
              <a:t>Clarisse        </a:t>
            </a:r>
            <a:r>
              <a:rPr lang="fr-FR" sz="1400" spc="-1" dirty="0">
                <a:solidFill>
                  <a:srgbClr val="203864"/>
                </a:solidFill>
                <a:ea typeface="Arial"/>
              </a:rPr>
              <a:t>Lyon</a:t>
            </a:r>
          </a:p>
          <a:p>
            <a:r>
              <a:rPr lang="fr-FR" dirty="0" smtClean="0">
                <a:solidFill>
                  <a:srgbClr val="203864"/>
                </a:solidFill>
              </a:rPr>
              <a:t>NAUD</a:t>
            </a:r>
            <a:r>
              <a:rPr lang="fr-FR" dirty="0">
                <a:solidFill>
                  <a:srgbClr val="203864"/>
                </a:solidFill>
              </a:rPr>
              <a:t> </a:t>
            </a:r>
            <a:r>
              <a:rPr lang="fr-FR" dirty="0" smtClean="0">
                <a:solidFill>
                  <a:srgbClr val="203864"/>
                </a:solidFill>
              </a:rPr>
              <a:t>Sophie           </a:t>
            </a:r>
            <a:r>
              <a:rPr lang="fr-FR" sz="1400" spc="-1" dirty="0" smtClean="0">
                <a:solidFill>
                  <a:srgbClr val="203864"/>
                </a:solidFill>
                <a:ea typeface="Arial"/>
              </a:rPr>
              <a:t>Gif-sur-Yvette</a:t>
            </a:r>
            <a:endParaRPr lang="fr-FR" sz="1400" spc="-1" dirty="0">
              <a:solidFill>
                <a:srgbClr val="203864"/>
              </a:solidFill>
              <a:ea typeface="Arial"/>
            </a:endParaRPr>
          </a:p>
          <a:p>
            <a:r>
              <a:rPr lang="fr-FR" dirty="0" smtClean="0">
                <a:solidFill>
                  <a:srgbClr val="203864"/>
                </a:solidFill>
              </a:rPr>
              <a:t>RENARD Séverine    </a:t>
            </a:r>
            <a:r>
              <a:rPr lang="fr-FR" sz="1400" spc="-1" dirty="0" smtClean="0">
                <a:solidFill>
                  <a:srgbClr val="203864"/>
                </a:solidFill>
                <a:ea typeface="Arial"/>
              </a:rPr>
              <a:t>Strasbourg</a:t>
            </a:r>
            <a:endParaRPr lang="fr-FR" sz="1400" spc="-1" dirty="0">
              <a:solidFill>
                <a:srgbClr val="203864"/>
              </a:solidFill>
              <a:ea typeface="Arial"/>
            </a:endParaRPr>
          </a:p>
        </p:txBody>
      </p:sp>
      <p:sp>
        <p:nvSpPr>
          <p:cNvPr id="10" name="ZoneTexte 9"/>
          <p:cNvSpPr txBox="1"/>
          <p:nvPr/>
        </p:nvSpPr>
        <p:spPr>
          <a:xfrm>
            <a:off x="6242471" y="1913754"/>
            <a:ext cx="2113207" cy="369332"/>
          </a:xfrm>
          <a:prstGeom prst="rect">
            <a:avLst/>
          </a:prstGeom>
          <a:solidFill>
            <a:srgbClr val="FFDA96"/>
          </a:solidFill>
        </p:spPr>
        <p:txBody>
          <a:bodyPr wrap="none" rtlCol="0">
            <a:spAutoFit/>
          </a:bodyPr>
          <a:lstStyle/>
          <a:p>
            <a:r>
              <a:rPr lang="fr-FR" spc="-1" dirty="0">
                <a:solidFill>
                  <a:schemeClr val="accent5">
                    <a:lumMod val="50000"/>
                  </a:schemeClr>
                </a:solidFill>
                <a:ea typeface="Arial"/>
              </a:rPr>
              <a:t>Caroline BONNEFOY </a:t>
            </a:r>
          </a:p>
        </p:txBody>
      </p:sp>
      <p:sp>
        <p:nvSpPr>
          <p:cNvPr id="12" name="ZoneTexte 11"/>
          <p:cNvSpPr txBox="1"/>
          <p:nvPr/>
        </p:nvSpPr>
        <p:spPr>
          <a:xfrm>
            <a:off x="1178715" y="2614759"/>
            <a:ext cx="3637697" cy="1107996"/>
          </a:xfrm>
          <a:prstGeom prst="rect">
            <a:avLst/>
          </a:prstGeom>
          <a:solidFill>
            <a:srgbClr val="A4B3DD"/>
          </a:solidFill>
        </p:spPr>
        <p:txBody>
          <a:bodyPr wrap="square" rtlCol="0">
            <a:spAutoFit/>
          </a:bodyPr>
          <a:lstStyle/>
          <a:p>
            <a:r>
              <a:rPr lang="fr-FR" spc="-1" dirty="0">
                <a:solidFill>
                  <a:schemeClr val="accent5">
                    <a:lumMod val="50000"/>
                  </a:schemeClr>
                </a:solidFill>
                <a:ea typeface="Arial"/>
              </a:rPr>
              <a:t>Didier </a:t>
            </a:r>
            <a:r>
              <a:rPr lang="fr-FR" spc="-1" dirty="0" smtClean="0">
                <a:solidFill>
                  <a:schemeClr val="accent5">
                    <a:lumMod val="50000"/>
                  </a:schemeClr>
                </a:solidFill>
                <a:ea typeface="Arial"/>
              </a:rPr>
              <a:t>BUSSO</a:t>
            </a:r>
            <a:r>
              <a:rPr lang="fr-FR" spc="-1" dirty="0">
                <a:solidFill>
                  <a:schemeClr val="accent5">
                    <a:lumMod val="50000"/>
                  </a:schemeClr>
                </a:solidFill>
                <a:ea typeface="Arial"/>
              </a:rPr>
              <a:t>,</a:t>
            </a:r>
            <a:r>
              <a:rPr lang="fr-FR" spc="-1" dirty="0" smtClean="0">
                <a:solidFill>
                  <a:schemeClr val="accent5">
                    <a:lumMod val="50000"/>
                  </a:schemeClr>
                </a:solidFill>
                <a:ea typeface="Arial"/>
              </a:rPr>
              <a:t> </a:t>
            </a:r>
            <a:r>
              <a:rPr lang="fr-FR" spc="-1" dirty="0">
                <a:solidFill>
                  <a:schemeClr val="accent5">
                    <a:lumMod val="50000"/>
                  </a:schemeClr>
                </a:solidFill>
                <a:ea typeface="Arial"/>
              </a:rPr>
              <a:t>INSERM </a:t>
            </a:r>
            <a:r>
              <a:rPr lang="fr-FR" spc="-1" dirty="0" smtClean="0">
                <a:solidFill>
                  <a:schemeClr val="accent5">
                    <a:lumMod val="50000"/>
                  </a:schemeClr>
                </a:solidFill>
                <a:ea typeface="Arial"/>
              </a:rPr>
              <a:t>CEA de Saclay</a:t>
            </a:r>
            <a:endParaRPr lang="fr-FR" b="1" dirty="0" smtClean="0"/>
          </a:p>
          <a:p>
            <a:r>
              <a:rPr lang="fr-FR" sz="1400" spc="-1" dirty="0">
                <a:solidFill>
                  <a:schemeClr val="accent5">
                    <a:lumMod val="50000"/>
                  </a:schemeClr>
                </a:solidFill>
                <a:ea typeface="Arial"/>
              </a:rPr>
              <a:t>Responsable cellule ingénierie </a:t>
            </a:r>
            <a:r>
              <a:rPr lang="fr-FR" sz="1400" spc="-1" dirty="0" smtClean="0">
                <a:solidFill>
                  <a:schemeClr val="accent5">
                    <a:lumMod val="50000"/>
                  </a:schemeClr>
                </a:solidFill>
                <a:ea typeface="Arial"/>
              </a:rPr>
              <a:t>génétique</a:t>
            </a:r>
          </a:p>
          <a:p>
            <a:r>
              <a:rPr lang="fr-FR" sz="200" spc="-1" dirty="0" smtClean="0">
                <a:solidFill>
                  <a:schemeClr val="accent5">
                    <a:lumMod val="50000"/>
                  </a:schemeClr>
                </a:solidFill>
              </a:rPr>
              <a:t>   </a:t>
            </a:r>
            <a:endParaRPr lang="fr-FR" sz="200" dirty="0" smtClean="0"/>
          </a:p>
          <a:p>
            <a:r>
              <a:rPr lang="fr-FR" spc="-1" dirty="0">
                <a:solidFill>
                  <a:schemeClr val="accent5">
                    <a:lumMod val="50000"/>
                  </a:schemeClr>
                </a:solidFill>
                <a:ea typeface="Arial"/>
              </a:rPr>
              <a:t>David </a:t>
            </a:r>
            <a:r>
              <a:rPr lang="fr-FR" spc="-1" dirty="0" smtClean="0">
                <a:solidFill>
                  <a:schemeClr val="accent5">
                    <a:lumMod val="50000"/>
                  </a:schemeClr>
                </a:solidFill>
                <a:ea typeface="Arial"/>
              </a:rPr>
              <a:t>DELVAILLE, </a:t>
            </a:r>
            <a:r>
              <a:rPr lang="fr-FR" spc="-1" dirty="0">
                <a:solidFill>
                  <a:schemeClr val="accent5">
                    <a:lumMod val="50000"/>
                  </a:schemeClr>
                </a:solidFill>
                <a:ea typeface="Arial"/>
              </a:rPr>
              <a:t>Core Biogenesis</a:t>
            </a:r>
          </a:p>
          <a:p>
            <a:r>
              <a:rPr lang="fr-FR" sz="1400" spc="-1" dirty="0">
                <a:solidFill>
                  <a:schemeClr val="accent5">
                    <a:lumMod val="50000"/>
                  </a:schemeClr>
                </a:solidFill>
                <a:ea typeface="Arial"/>
              </a:rPr>
              <a:t>Ingénieur directeur en </a:t>
            </a:r>
            <a:r>
              <a:rPr lang="fr-FR" sz="1400" spc="-1" dirty="0" smtClean="0">
                <a:solidFill>
                  <a:schemeClr val="accent5">
                    <a:lumMod val="50000"/>
                  </a:schemeClr>
                </a:solidFill>
                <a:ea typeface="Arial"/>
              </a:rPr>
              <a:t>bioproduction</a:t>
            </a:r>
            <a:endParaRPr lang="fr-FR" sz="1400" spc="-1" dirty="0">
              <a:solidFill>
                <a:schemeClr val="accent5">
                  <a:lumMod val="50000"/>
                </a:schemeClr>
              </a:solidFill>
              <a:ea typeface="Arial"/>
            </a:endParaRPr>
          </a:p>
        </p:txBody>
      </p:sp>
      <p:graphicFrame>
        <p:nvGraphicFramePr>
          <p:cNvPr id="7" name="Diagramme 6">
            <a:extLst>
              <a:ext uri="{FF2B5EF4-FFF2-40B4-BE49-F238E27FC236}">
                <a16:creationId xmlns:a16="http://schemas.microsoft.com/office/drawing/2014/main" id="{DDC67ABA-ED58-729D-D8C3-42A23134FD5C}"/>
              </a:ext>
            </a:extLst>
          </p:cNvPr>
          <p:cNvGraphicFramePr/>
          <p:nvPr>
            <p:extLst>
              <p:ext uri="{D42A27DB-BD31-4B8C-83A1-F6EECF244321}">
                <p14:modId xmlns:p14="http://schemas.microsoft.com/office/powerpoint/2010/main" val="513560814"/>
              </p:ext>
            </p:extLst>
          </p:nvPr>
        </p:nvGraphicFramePr>
        <p:xfrm>
          <a:off x="4391414" y="2283086"/>
          <a:ext cx="4342622" cy="33535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Espace réservé du numéro de diapositive 2"/>
          <p:cNvSpPr>
            <a:spLocks noGrp="1"/>
          </p:cNvSpPr>
          <p:nvPr>
            <p:ph type="sldNum" sz="quarter" idx="12"/>
          </p:nvPr>
        </p:nvSpPr>
        <p:spPr/>
        <p:txBody>
          <a:bodyPr/>
          <a:lstStyle/>
          <a:p>
            <a:fld id="{733122C9-A0B9-462F-8757-0847AD287B63}" type="slidenum">
              <a:rPr lang="fr-FR" smtClean="0"/>
              <a:pPr/>
              <a:t>9</a:t>
            </a:fld>
            <a:endParaRPr lang="fr-FR" dirty="0"/>
          </a:p>
        </p:txBody>
      </p:sp>
    </p:spTree>
    <p:extLst>
      <p:ext uri="{BB962C8B-B14F-4D97-AF65-F5344CB8AC3E}">
        <p14:creationId xmlns:p14="http://schemas.microsoft.com/office/powerpoint/2010/main" val="407752379"/>
      </p:ext>
    </p:extLst>
  </p:cSld>
  <p:clrMapOvr>
    <a:masterClrMapping/>
  </p:clrMapOvr>
  <mc:AlternateContent xmlns:mc="http://schemas.openxmlformats.org/markup-compatibility/2006" xmlns:p14="http://schemas.microsoft.com/office/powerpoint/2010/main">
    <mc:Choice Requires="p14">
      <p:transition spd="slow" p14:dur="2000" advTm="67374"/>
    </mc:Choice>
    <mc:Fallback xmlns="">
      <p:transition spd="slow" advTm="67374"/>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9.8|13.8|10.3"/>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1691</TotalTime>
  <Words>2665</Words>
  <Application>Microsoft Office PowerPoint</Application>
  <PresentationFormat>Grand écran</PresentationFormat>
  <Paragraphs>232</Paragraphs>
  <Slides>12</Slides>
  <Notes>12</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12</vt:i4>
      </vt:variant>
    </vt:vector>
  </HeadingPairs>
  <TitlesOfParts>
    <vt:vector size="20" baseType="lpstr">
      <vt:lpstr>Arial</vt:lpstr>
      <vt:lpstr>Arial</vt:lpstr>
      <vt:lpstr>arimo-regular</vt:lpstr>
      <vt:lpstr>Calibri</vt:lpstr>
      <vt:lpstr>Calibri Light</vt:lpstr>
      <vt:lpstr>News Gothic MT</vt:lpstr>
      <vt:lpstr>Thème Office</vt:lpstr>
      <vt:lpstr>Feuille de calcul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Carto</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Sabine Orsoni</dc:creator>
  <cp:lastModifiedBy>CAROLINE BONNEFOY</cp:lastModifiedBy>
  <cp:revision>123</cp:revision>
  <dcterms:created xsi:type="dcterms:W3CDTF">2024-03-04T15:44:26Z</dcterms:created>
  <dcterms:modified xsi:type="dcterms:W3CDTF">2024-04-11T14:59:48Z</dcterms:modified>
</cp:coreProperties>
</file>