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6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F29"/>
    <a:srgbClr val="F1E83C"/>
    <a:srgbClr val="2A7D55"/>
    <a:srgbClr val="9C487A"/>
    <a:srgbClr val="577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6" autoAdjust="0"/>
    <p:restoredTop sz="86332" autoAdjust="0"/>
  </p:normalViewPr>
  <p:slideViewPr>
    <p:cSldViewPr>
      <p:cViewPr>
        <p:scale>
          <a:sx n="130" d="100"/>
          <a:sy n="130" d="100"/>
        </p:scale>
        <p:origin x="1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59FC4-776D-44AD-B8F4-3C0405DF1509}" type="datetimeFigureOut">
              <a:rPr lang="fr-FR" smtClean="0"/>
              <a:pPr/>
              <a:t>02/12/12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7BB83-EAC0-458C-A231-7FFA0CCD6A8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05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vv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7BB83-EAC0-458C-A231-7FFA0CCD6A8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2CD-3F8E-47DE-B322-DD25B3AC5E03}" type="datetimeFigureOut">
              <a:rPr lang="fr-FR" smtClean="0"/>
              <a:pPr/>
              <a:t>02/12/12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5338-09BE-4944-A672-DEBD7270869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2CD-3F8E-47DE-B322-DD25B3AC5E03}" type="datetimeFigureOut">
              <a:rPr lang="fr-FR" smtClean="0"/>
              <a:pPr/>
              <a:t>02/12/12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5338-09BE-4944-A672-DEBD7270869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2CD-3F8E-47DE-B322-DD25B3AC5E03}" type="datetimeFigureOut">
              <a:rPr lang="fr-FR" smtClean="0"/>
              <a:pPr/>
              <a:t>02/12/12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5338-09BE-4944-A672-DEBD7270869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2CD-3F8E-47DE-B322-DD25B3AC5E03}" type="datetimeFigureOut">
              <a:rPr lang="fr-FR" smtClean="0"/>
              <a:pPr/>
              <a:t>02/12/12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5338-09BE-4944-A672-DEBD7270869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2CD-3F8E-47DE-B322-DD25B3AC5E03}" type="datetimeFigureOut">
              <a:rPr lang="fr-FR" smtClean="0"/>
              <a:pPr/>
              <a:t>02/12/12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5338-09BE-4944-A672-DEBD7270869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2CD-3F8E-47DE-B322-DD25B3AC5E03}" type="datetimeFigureOut">
              <a:rPr lang="fr-FR" smtClean="0"/>
              <a:pPr/>
              <a:t>02/12/12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5338-09BE-4944-A672-DEBD7270869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2CD-3F8E-47DE-B322-DD25B3AC5E03}" type="datetimeFigureOut">
              <a:rPr lang="fr-FR" smtClean="0"/>
              <a:pPr/>
              <a:t>02/12/12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5338-09BE-4944-A672-DEBD7270869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2CD-3F8E-47DE-B322-DD25B3AC5E03}" type="datetimeFigureOut">
              <a:rPr lang="fr-FR" smtClean="0"/>
              <a:pPr/>
              <a:t>02/12/12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5338-09BE-4944-A672-DEBD7270869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2CD-3F8E-47DE-B322-DD25B3AC5E03}" type="datetimeFigureOut">
              <a:rPr lang="fr-FR" smtClean="0"/>
              <a:pPr/>
              <a:t>02/12/12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5338-09BE-4944-A672-DEBD7270869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2CD-3F8E-47DE-B322-DD25B3AC5E03}" type="datetimeFigureOut">
              <a:rPr lang="fr-FR" smtClean="0"/>
              <a:pPr/>
              <a:t>02/12/12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5338-09BE-4944-A672-DEBD7270869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2CD-3F8E-47DE-B322-DD25B3AC5E03}" type="datetimeFigureOut">
              <a:rPr lang="fr-FR" smtClean="0"/>
              <a:pPr/>
              <a:t>02/12/12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5338-09BE-4944-A672-DEBD7270869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B22CD-3F8E-47DE-B322-DD25B3AC5E03}" type="datetimeFigureOut">
              <a:rPr lang="fr-FR" smtClean="0"/>
              <a:pPr/>
              <a:t>02/12/12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5338-09BE-4944-A672-DEBD7270869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8.xml"/><Relationship Id="rId6" Type="http://schemas.openxmlformats.org/officeDocument/2006/relationships/slide" Target="slide10.xml"/><Relationship Id="rId1" Type="http://schemas.openxmlformats.org/officeDocument/2006/relationships/slideLayout" Target="../slideLayouts/slideLayout8.xml"/><Relationship Id="rId2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8.xml"/><Relationship Id="rId6" Type="http://schemas.openxmlformats.org/officeDocument/2006/relationships/slide" Target="slide10.xm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2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8.xml"/><Relationship Id="rId6" Type="http://schemas.openxmlformats.org/officeDocument/2006/relationships/slide" Target="slide10.xml"/><Relationship Id="rId1" Type="http://schemas.openxmlformats.org/officeDocument/2006/relationships/slideLayout" Target="../slideLayouts/slideLayout8.xml"/><Relationship Id="rId2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slide" Target="slide2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8.xml"/><Relationship Id="rId8" Type="http://schemas.openxmlformats.org/officeDocument/2006/relationships/slide" Target="slide10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8.xml"/><Relationship Id="rId6" Type="http://schemas.openxmlformats.org/officeDocument/2006/relationships/slide" Target="slide10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8.xml"/><Relationship Id="rId6" Type="http://schemas.openxmlformats.org/officeDocument/2006/relationships/slide" Target="slide10.xml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8.xml"/><Relationship Id="rId6" Type="http://schemas.openxmlformats.org/officeDocument/2006/relationships/slide" Target="slide10.xml"/><Relationship Id="rId7" Type="http://schemas.openxmlformats.org/officeDocument/2006/relationships/image" Target="../media/image6.png"/><Relationship Id="rId8" Type="http://schemas.openxmlformats.org/officeDocument/2006/relationships/image" Target="../media/image7.gif"/><Relationship Id="rId1" Type="http://schemas.openxmlformats.org/officeDocument/2006/relationships/slideLayout" Target="../slideLayouts/slideLayout8.xml"/><Relationship Id="rId2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8.xml"/><Relationship Id="rId6" Type="http://schemas.openxmlformats.org/officeDocument/2006/relationships/slide" Target="slide10.xm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8.xml"/><Relationship Id="rId6" Type="http://schemas.openxmlformats.org/officeDocument/2006/relationships/slide" Target="slide10.xml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8.xml"/><Relationship Id="rId6" Type="http://schemas.openxmlformats.org/officeDocument/2006/relationships/slide" Target="slide10.xml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8.xml"/><Relationship Id="rId6" Type="http://schemas.openxmlformats.org/officeDocument/2006/relationships/slide" Target="slide10.xm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2438400" cy="1295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Arial"/>
                <a:cs typeface="Arial"/>
              </a:rPr>
              <a:t>APRES </a:t>
            </a:r>
            <a:r>
              <a:rPr lang="fr-FR" sz="3200" dirty="0" smtClean="0"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Arial"/>
                <a:cs typeface="Arial"/>
              </a:rPr>
              <a:t>UN</a:t>
            </a:r>
            <a:r>
              <a:rPr lang="fr-FR" sz="3200" dirty="0" smtClean="0">
                <a:latin typeface="Arial"/>
                <a:cs typeface="Arial"/>
              </a:rPr>
              <a:t> BAC STL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4600" y="0"/>
            <a:ext cx="6629400" cy="6858000"/>
          </a:xfrm>
          <a:solidFill>
            <a:schemeClr val="bg1">
              <a:lumMod val="65000"/>
            </a:schemeClr>
          </a:solidFill>
          <a:effectLst>
            <a:softEdge rad="254000"/>
          </a:effectLst>
        </p:spPr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3600" b="1" dirty="0" smtClean="0">
                <a:latin typeface="Arial"/>
                <a:cs typeface="Arial"/>
              </a:rPr>
              <a:t>Les métiers des biotechnologies</a:t>
            </a:r>
          </a:p>
          <a:p>
            <a:pPr algn="ctr">
              <a:buNone/>
            </a:pPr>
            <a:endParaRPr lang="fr-FR" sz="3600" b="1" dirty="0" smtClean="0">
              <a:latin typeface="Arial"/>
              <a:cs typeface="Arial"/>
            </a:endParaRPr>
          </a:p>
          <a:p>
            <a:pPr algn="ctr">
              <a:buNone/>
            </a:pPr>
            <a:endParaRPr lang="fr-FR" sz="3600" b="1" dirty="0" smtClean="0">
              <a:latin typeface="Arial"/>
              <a:cs typeface="Arial"/>
            </a:endParaRPr>
          </a:p>
          <a:p>
            <a:pPr algn="ctr">
              <a:buNone/>
            </a:pPr>
            <a:r>
              <a:rPr lang="fr-FR" sz="3600" b="1" dirty="0" smtClean="0">
                <a:latin typeface="Arial"/>
                <a:cs typeface="Arial"/>
              </a:rPr>
              <a:t>Après la STL  </a:t>
            </a:r>
          </a:p>
          <a:p>
            <a:pPr algn="ctr">
              <a:buNone/>
            </a:pPr>
            <a:r>
              <a:rPr lang="fr-FR" sz="3600" b="1" dirty="0" smtClean="0">
                <a:latin typeface="Arial"/>
                <a:cs typeface="Arial"/>
              </a:rPr>
              <a:t>Spécialité biotechnologies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2438400" cy="54229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Bouton d'action : Suivant 7">
            <a:hlinkClick r:id="" action="ppaction://hlinkshowjump?jump=nextslide" highlightClick="1"/>
          </p:cNvPr>
          <p:cNvSpPr/>
          <p:nvPr/>
        </p:nvSpPr>
        <p:spPr>
          <a:xfrm>
            <a:off x="1371600" y="5715000"/>
            <a:ext cx="685800" cy="609600"/>
          </a:xfrm>
          <a:prstGeom prst="actionButtonForwardNext">
            <a:avLst/>
          </a:prstGeom>
          <a:solidFill>
            <a:srgbClr val="2A7D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 : Précédent 8">
            <a:hlinkClick r:id="" action="ppaction://hlinkshowjump?jump=previousslide" highlightClick="1"/>
          </p:cNvPr>
          <p:cNvSpPr/>
          <p:nvPr/>
        </p:nvSpPr>
        <p:spPr>
          <a:xfrm>
            <a:off x="381000" y="5715000"/>
            <a:ext cx="685800" cy="609600"/>
          </a:xfrm>
          <a:prstGeom prst="actionButtonBackPrevious">
            <a:avLst/>
          </a:prstGeom>
          <a:solidFill>
            <a:srgbClr val="9C487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'action : Personnalisé 12">
            <a:hlinkClick r:id="rId2" action="ppaction://hlinksldjump" highlightClick="1"/>
          </p:cNvPr>
          <p:cNvSpPr/>
          <p:nvPr/>
        </p:nvSpPr>
        <p:spPr>
          <a:xfrm>
            <a:off x="0" y="1295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/>
                <a:cs typeface="Arial"/>
              </a:rPr>
              <a:t>ENVIRONNEMENT</a:t>
            </a:r>
            <a:endParaRPr lang="fr-FR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Bouton d'action : Personnalisé 13">
            <a:hlinkClick r:id="rId3" action="ppaction://hlinksldjump" highlightClick="1"/>
          </p:cNvPr>
          <p:cNvSpPr/>
          <p:nvPr/>
        </p:nvSpPr>
        <p:spPr>
          <a:xfrm>
            <a:off x="0" y="2057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SANTE</a:t>
            </a:r>
            <a:endParaRPr lang="fr-FR" b="1" dirty="0">
              <a:effectLst/>
              <a:latin typeface="Arial"/>
              <a:cs typeface="Arial"/>
            </a:endParaRPr>
          </a:p>
        </p:txBody>
      </p:sp>
      <p:sp>
        <p:nvSpPr>
          <p:cNvPr id="15" name="Bouton d'action : Personnalisé 14">
            <a:hlinkClick r:id="rId4" action="ppaction://hlinksldjump" highlightClick="1"/>
          </p:cNvPr>
          <p:cNvSpPr/>
          <p:nvPr/>
        </p:nvSpPr>
        <p:spPr>
          <a:xfrm>
            <a:off x="0" y="2819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INDUSTRIE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6" name="Bouton d'action : Personnalisé 15">
            <a:hlinkClick r:id="rId5" action="ppaction://hlinksldjump" highlightClick="1"/>
          </p:cNvPr>
          <p:cNvSpPr/>
          <p:nvPr/>
        </p:nvSpPr>
        <p:spPr>
          <a:xfrm>
            <a:off x="0" y="3581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RECHERCHE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7" name="Bouton d'action : Personnalisé 16">
            <a:hlinkClick r:id="rId6" action="ppaction://hlinksldjump" highlightClick="1"/>
          </p:cNvPr>
          <p:cNvSpPr/>
          <p:nvPr/>
        </p:nvSpPr>
        <p:spPr>
          <a:xfrm>
            <a:off x="0" y="4343400"/>
            <a:ext cx="2438400" cy="685800"/>
          </a:xfrm>
          <a:prstGeom prst="actionButtonBlank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LES ETUDES</a:t>
            </a:r>
            <a:endParaRPr lang="fr-FR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Bouton d'action : Personnalisé 11">
            <a:hlinkClick r:id="" action="ppaction://hlinkshowjump?jump=lastslide" highlightClick="1"/>
          </p:cNvPr>
          <p:cNvSpPr/>
          <p:nvPr/>
        </p:nvSpPr>
        <p:spPr>
          <a:xfrm>
            <a:off x="0" y="5029200"/>
            <a:ext cx="2438400" cy="533400"/>
          </a:xfrm>
          <a:prstGeom prst="actionButtonBlan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LEXIQUE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2438400" cy="1295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Arial"/>
                <a:cs typeface="Arial"/>
              </a:rPr>
              <a:t>APRES </a:t>
            </a:r>
            <a:r>
              <a:rPr lang="fr-FR" sz="3200" dirty="0" smtClean="0"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Arial"/>
                <a:cs typeface="Arial"/>
              </a:rPr>
              <a:t>UN</a:t>
            </a:r>
            <a:r>
              <a:rPr lang="fr-FR" sz="3200" dirty="0" smtClean="0">
                <a:latin typeface="Arial"/>
                <a:cs typeface="Arial"/>
              </a:rPr>
              <a:t> BAC STL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2438400" cy="54229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Bouton d'action : Suivant 7">
            <a:hlinkClick r:id="" action="ppaction://hlinkshowjump?jump=nextslide" highlightClick="1"/>
          </p:cNvPr>
          <p:cNvSpPr/>
          <p:nvPr/>
        </p:nvSpPr>
        <p:spPr>
          <a:xfrm>
            <a:off x="1371600" y="5715000"/>
            <a:ext cx="685800" cy="609600"/>
          </a:xfrm>
          <a:prstGeom prst="actionButtonForwardNext">
            <a:avLst/>
          </a:prstGeom>
          <a:solidFill>
            <a:srgbClr val="2A7D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 : Précédent 8">
            <a:hlinkClick r:id="" action="ppaction://hlinkshowjump?jump=previousslide" highlightClick="1"/>
          </p:cNvPr>
          <p:cNvSpPr/>
          <p:nvPr/>
        </p:nvSpPr>
        <p:spPr>
          <a:xfrm>
            <a:off x="381000" y="5715000"/>
            <a:ext cx="685800" cy="609600"/>
          </a:xfrm>
          <a:prstGeom prst="actionButtonBackPrevious">
            <a:avLst/>
          </a:prstGeom>
          <a:solidFill>
            <a:srgbClr val="9C487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'action : Personnalisé 12">
            <a:hlinkClick r:id="rId2" action="ppaction://hlinksldjump" highlightClick="1"/>
          </p:cNvPr>
          <p:cNvSpPr/>
          <p:nvPr/>
        </p:nvSpPr>
        <p:spPr>
          <a:xfrm>
            <a:off x="0" y="1295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/>
                <a:cs typeface="Arial"/>
              </a:rPr>
              <a:t>ENVIRONNEMENT</a:t>
            </a:r>
            <a:endParaRPr lang="fr-FR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Bouton d'action : Personnalisé 13">
            <a:hlinkClick r:id="rId3" action="ppaction://hlinksldjump" highlightClick="1"/>
          </p:cNvPr>
          <p:cNvSpPr/>
          <p:nvPr/>
        </p:nvSpPr>
        <p:spPr>
          <a:xfrm>
            <a:off x="0" y="2057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SANTE</a:t>
            </a:r>
            <a:endParaRPr lang="fr-FR" b="1" dirty="0">
              <a:effectLst/>
              <a:latin typeface="Arial"/>
              <a:cs typeface="Arial"/>
            </a:endParaRPr>
          </a:p>
        </p:txBody>
      </p:sp>
      <p:sp>
        <p:nvSpPr>
          <p:cNvPr id="15" name="Bouton d'action : Personnalisé 14">
            <a:hlinkClick r:id="rId4" action="ppaction://hlinksldjump" highlightClick="1"/>
          </p:cNvPr>
          <p:cNvSpPr/>
          <p:nvPr/>
        </p:nvSpPr>
        <p:spPr>
          <a:xfrm>
            <a:off x="0" y="2819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INDUSTRIE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6" name="Bouton d'action : Personnalisé 15">
            <a:hlinkClick r:id="rId5" action="ppaction://hlinksldjump" highlightClick="1"/>
          </p:cNvPr>
          <p:cNvSpPr/>
          <p:nvPr/>
        </p:nvSpPr>
        <p:spPr>
          <a:xfrm>
            <a:off x="0" y="3581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RECHERCHE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7" name="Bouton d'action : Personnalisé 16">
            <a:hlinkClick r:id="rId6" action="ppaction://hlinksldjump" highlightClick="1"/>
          </p:cNvPr>
          <p:cNvSpPr/>
          <p:nvPr/>
        </p:nvSpPr>
        <p:spPr>
          <a:xfrm>
            <a:off x="0" y="4343400"/>
            <a:ext cx="2438400" cy="685800"/>
          </a:xfrm>
          <a:prstGeom prst="actionButtonBlank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LES ETUDES</a:t>
            </a:r>
            <a:endParaRPr lang="fr-FR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495800" y="0"/>
            <a:ext cx="31242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2400" dirty="0" smtClean="0">
                <a:latin typeface="Arial"/>
                <a:cs typeface="Arial"/>
              </a:rPr>
              <a:t>LES ETUDES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19" name="Bouton d'action : Personnalisé 18">
            <a:hlinkClick r:id="" action="ppaction://hlinkshowjump?jump=lastslide" highlightClick="1"/>
          </p:cNvPr>
          <p:cNvSpPr/>
          <p:nvPr/>
        </p:nvSpPr>
        <p:spPr>
          <a:xfrm>
            <a:off x="0" y="4953000"/>
            <a:ext cx="2438400" cy="533400"/>
          </a:xfrm>
          <a:prstGeom prst="actionButtonBlank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LEXIQUE</a:t>
            </a:r>
            <a:endParaRPr lang="fr-FR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444491" y="616877"/>
            <a:ext cx="6592005" cy="571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2438400" cy="1295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Arial"/>
                <a:cs typeface="Arial"/>
              </a:rPr>
              <a:t>APRES </a:t>
            </a:r>
            <a:r>
              <a:rPr lang="fr-FR" sz="3200" dirty="0" smtClean="0"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Arial"/>
                <a:cs typeface="Arial"/>
              </a:rPr>
              <a:t>UN</a:t>
            </a:r>
            <a:r>
              <a:rPr lang="fr-FR" sz="3200" dirty="0" smtClean="0">
                <a:latin typeface="Arial"/>
                <a:cs typeface="Arial"/>
              </a:rPr>
              <a:t> BAC STL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2438400" cy="54229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Bouton d'action : Suivant 7">
            <a:hlinkClick r:id="" action="ppaction://hlinkshowjump?jump=nextslide" highlightClick="1"/>
          </p:cNvPr>
          <p:cNvSpPr/>
          <p:nvPr/>
        </p:nvSpPr>
        <p:spPr>
          <a:xfrm>
            <a:off x="1371600" y="5715000"/>
            <a:ext cx="685800" cy="609600"/>
          </a:xfrm>
          <a:prstGeom prst="actionButtonForwardNext">
            <a:avLst/>
          </a:prstGeom>
          <a:solidFill>
            <a:srgbClr val="2A7D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 : Précédent 8">
            <a:hlinkClick r:id="" action="ppaction://hlinkshowjump?jump=previousslide" highlightClick="1"/>
          </p:cNvPr>
          <p:cNvSpPr/>
          <p:nvPr/>
        </p:nvSpPr>
        <p:spPr>
          <a:xfrm>
            <a:off x="381000" y="5715000"/>
            <a:ext cx="685800" cy="609600"/>
          </a:xfrm>
          <a:prstGeom prst="actionButtonBackPrevious">
            <a:avLst/>
          </a:prstGeom>
          <a:solidFill>
            <a:srgbClr val="9C487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'action : Personnalisé 12">
            <a:hlinkClick r:id="rId2" action="ppaction://hlinksldjump" highlightClick="1"/>
          </p:cNvPr>
          <p:cNvSpPr/>
          <p:nvPr/>
        </p:nvSpPr>
        <p:spPr>
          <a:xfrm>
            <a:off x="0" y="1295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/>
                <a:cs typeface="Arial"/>
              </a:rPr>
              <a:t>ENVIRONNEMENT</a:t>
            </a:r>
            <a:endParaRPr lang="fr-FR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Bouton d'action : Personnalisé 13">
            <a:hlinkClick r:id="rId3" action="ppaction://hlinksldjump" highlightClick="1"/>
          </p:cNvPr>
          <p:cNvSpPr/>
          <p:nvPr/>
        </p:nvSpPr>
        <p:spPr>
          <a:xfrm>
            <a:off x="0" y="2057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SANTE</a:t>
            </a:r>
            <a:endParaRPr lang="fr-FR" b="1" dirty="0">
              <a:effectLst/>
              <a:latin typeface="Arial"/>
              <a:cs typeface="Arial"/>
            </a:endParaRPr>
          </a:p>
        </p:txBody>
      </p:sp>
      <p:sp>
        <p:nvSpPr>
          <p:cNvPr id="15" name="Bouton d'action : Personnalisé 14">
            <a:hlinkClick r:id="rId4" action="ppaction://hlinksldjump" highlightClick="1"/>
          </p:cNvPr>
          <p:cNvSpPr/>
          <p:nvPr/>
        </p:nvSpPr>
        <p:spPr>
          <a:xfrm>
            <a:off x="0" y="2819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INDUSTRIE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6" name="Bouton d'action : Personnalisé 15">
            <a:hlinkClick r:id="rId5" action="ppaction://hlinksldjump" highlightClick="1"/>
          </p:cNvPr>
          <p:cNvSpPr/>
          <p:nvPr/>
        </p:nvSpPr>
        <p:spPr>
          <a:xfrm>
            <a:off x="0" y="3581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RECHERCHE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7" name="Bouton d'action : Personnalisé 16">
            <a:hlinkClick r:id="rId6" action="ppaction://hlinksldjump" highlightClick="1"/>
          </p:cNvPr>
          <p:cNvSpPr/>
          <p:nvPr/>
        </p:nvSpPr>
        <p:spPr>
          <a:xfrm>
            <a:off x="0" y="4343400"/>
            <a:ext cx="2438400" cy="685800"/>
          </a:xfrm>
          <a:prstGeom prst="actionButtonBlank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LES ETUDES</a:t>
            </a:r>
            <a:endParaRPr lang="fr-FR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72000" y="0"/>
            <a:ext cx="2362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/>
                <a:cs typeface="Arial"/>
              </a:rPr>
              <a:t>LE LEXIQUE</a:t>
            </a:r>
          </a:p>
          <a:p>
            <a:pPr algn="ctr"/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895600" y="1143000"/>
            <a:ext cx="5943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latin typeface="Arial"/>
                <a:cs typeface="Arial"/>
              </a:rPr>
              <a:t>BAC STL: </a:t>
            </a:r>
            <a:r>
              <a:rPr lang="fr-FR" sz="1600" dirty="0" smtClean="0">
                <a:latin typeface="Arial"/>
                <a:cs typeface="Arial"/>
              </a:rPr>
              <a:t>BAC science et </a:t>
            </a:r>
            <a:r>
              <a:rPr lang="fr-FR" sz="1600" dirty="0" smtClean="0">
                <a:latin typeface="Arial"/>
                <a:cs typeface="Arial"/>
              </a:rPr>
              <a:t>technologies </a:t>
            </a:r>
            <a:r>
              <a:rPr lang="fr-FR" sz="1600" dirty="0" smtClean="0">
                <a:latin typeface="Arial"/>
                <a:cs typeface="Arial"/>
              </a:rPr>
              <a:t>de laboratoire</a:t>
            </a:r>
          </a:p>
          <a:p>
            <a:pPr algn="just"/>
            <a:r>
              <a:rPr lang="fr-FR" sz="1600" b="1" dirty="0" smtClean="0">
                <a:latin typeface="Arial"/>
                <a:cs typeface="Arial"/>
              </a:rPr>
              <a:t>BTS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b="1" dirty="0" smtClean="0">
                <a:latin typeface="Arial"/>
                <a:cs typeface="Arial"/>
              </a:rPr>
              <a:t>Qualité IAB</a:t>
            </a:r>
            <a:r>
              <a:rPr lang="fr-FR" sz="1600" dirty="0" smtClean="0">
                <a:latin typeface="Arial"/>
                <a:cs typeface="Arial"/>
              </a:rPr>
              <a:t>: </a:t>
            </a:r>
            <a:r>
              <a:rPr lang="fr-FR" sz="1600" dirty="0">
                <a:latin typeface="Arial"/>
                <a:cs typeface="Arial"/>
              </a:rPr>
              <a:t>Brevet de Technicien Supérieur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>
                <a:latin typeface="Arial"/>
                <a:cs typeface="Arial"/>
              </a:rPr>
              <a:t>Q</a:t>
            </a:r>
            <a:r>
              <a:rPr lang="fr-FR" sz="1600" dirty="0" smtClean="0">
                <a:latin typeface="Arial"/>
                <a:cs typeface="Arial"/>
              </a:rPr>
              <a:t>ualité dans les Industries Agro Alimentaires et Bio-industries</a:t>
            </a:r>
          </a:p>
          <a:p>
            <a:pPr algn="just"/>
            <a:r>
              <a:rPr lang="fr-FR" sz="1600" b="1" dirty="0">
                <a:latin typeface="Arial"/>
                <a:cs typeface="Arial"/>
              </a:rPr>
              <a:t>BTS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b="1" dirty="0" smtClean="0">
                <a:latin typeface="Arial"/>
                <a:cs typeface="Arial"/>
              </a:rPr>
              <a:t>ABM</a:t>
            </a:r>
            <a:r>
              <a:rPr lang="fr-FR" sz="1600" dirty="0" smtClean="0">
                <a:latin typeface="Arial"/>
                <a:cs typeface="Arial"/>
              </a:rPr>
              <a:t>: </a:t>
            </a:r>
            <a:r>
              <a:rPr lang="fr-FR" sz="1600" dirty="0">
                <a:latin typeface="Arial"/>
                <a:cs typeface="Arial"/>
              </a:rPr>
              <a:t>Brevet de Technicien Supérieur </a:t>
            </a:r>
            <a:r>
              <a:rPr lang="fr-FR" sz="1600" dirty="0" smtClean="0">
                <a:latin typeface="Arial"/>
                <a:cs typeface="Arial"/>
              </a:rPr>
              <a:t>Analyses de Biologie Médicale</a:t>
            </a:r>
          </a:p>
          <a:p>
            <a:pPr algn="just"/>
            <a:r>
              <a:rPr lang="fr-FR" sz="1600" b="1" dirty="0">
                <a:latin typeface="Arial"/>
                <a:cs typeface="Arial"/>
              </a:rPr>
              <a:t>BTS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b="1" dirty="0" err="1" smtClean="0">
                <a:latin typeface="Arial"/>
                <a:cs typeface="Arial"/>
              </a:rPr>
              <a:t>BioAC</a:t>
            </a:r>
            <a:r>
              <a:rPr lang="fr-FR" sz="1600" dirty="0" smtClean="0">
                <a:latin typeface="Arial"/>
                <a:cs typeface="Arial"/>
              </a:rPr>
              <a:t>: </a:t>
            </a:r>
            <a:r>
              <a:rPr lang="fr-FR" sz="1600" dirty="0">
                <a:latin typeface="Arial"/>
                <a:cs typeface="Arial"/>
              </a:rPr>
              <a:t>Brevet de Technicien Supérieur </a:t>
            </a:r>
            <a:r>
              <a:rPr lang="fr-FR" sz="1600" dirty="0" err="1" smtClean="0">
                <a:latin typeface="Arial"/>
                <a:cs typeface="Arial"/>
              </a:rPr>
              <a:t>Bioanalyses</a:t>
            </a:r>
            <a:r>
              <a:rPr lang="fr-FR" sz="1600" dirty="0" smtClean="0">
                <a:latin typeface="Arial"/>
                <a:cs typeface="Arial"/>
              </a:rPr>
              <a:t> et </a:t>
            </a:r>
            <a:r>
              <a:rPr lang="fr-FR" sz="1600" dirty="0" smtClean="0">
                <a:latin typeface="Arial"/>
                <a:cs typeface="Arial"/>
              </a:rPr>
              <a:t>contrôles</a:t>
            </a:r>
          </a:p>
          <a:p>
            <a:pPr algn="just"/>
            <a:r>
              <a:rPr lang="fr-FR" sz="1600" b="1" dirty="0" smtClean="0">
                <a:latin typeface="Arial"/>
                <a:cs typeface="Arial"/>
              </a:rPr>
              <a:t>IUT</a:t>
            </a:r>
            <a:r>
              <a:rPr lang="fr-FR" sz="1600" b="1" dirty="0" smtClean="0">
                <a:latin typeface="Arial"/>
                <a:cs typeface="Arial"/>
              </a:rPr>
              <a:t>: </a:t>
            </a:r>
            <a:r>
              <a:rPr lang="fr-FR" sz="1600" dirty="0" smtClean="0">
                <a:latin typeface="Arial"/>
                <a:cs typeface="Arial"/>
              </a:rPr>
              <a:t>Institut universitaire de technologie</a:t>
            </a:r>
          </a:p>
          <a:p>
            <a:pPr algn="just"/>
            <a:r>
              <a:rPr lang="fr-FR" sz="1600" b="1" dirty="0" smtClean="0">
                <a:latin typeface="Arial"/>
                <a:cs typeface="Arial"/>
              </a:rPr>
              <a:t>DUT: </a:t>
            </a:r>
            <a:r>
              <a:rPr lang="fr-FR" sz="1600" dirty="0" smtClean="0">
                <a:latin typeface="Arial"/>
                <a:cs typeface="Arial"/>
              </a:rPr>
              <a:t>diplômes universitaires de technologie</a:t>
            </a:r>
          </a:p>
          <a:p>
            <a:pPr algn="just"/>
            <a:r>
              <a:rPr lang="fr-FR" sz="1600" b="1" dirty="0" smtClean="0">
                <a:latin typeface="Arial"/>
                <a:cs typeface="Arial"/>
              </a:rPr>
              <a:t>CPGE TB</a:t>
            </a:r>
            <a:r>
              <a:rPr lang="fr-FR" sz="1600" dirty="0" smtClean="0">
                <a:latin typeface="Arial"/>
                <a:cs typeface="Arial"/>
              </a:rPr>
              <a:t>: </a:t>
            </a:r>
            <a:r>
              <a:rPr lang="fr-FR" sz="1600" dirty="0">
                <a:latin typeface="Arial"/>
                <a:cs typeface="Arial"/>
              </a:rPr>
              <a:t>Classe préparatoire au grandes </a:t>
            </a:r>
            <a:r>
              <a:rPr lang="fr-FR" sz="1600" dirty="0" smtClean="0">
                <a:latin typeface="Arial"/>
                <a:cs typeface="Arial"/>
              </a:rPr>
              <a:t>écoles Technologie Biologie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3" name="Bouton d'action : Personnalisé 22">
            <a:hlinkClick r:id="" action="ppaction://hlinkshowjump?jump=lastslide" highlightClick="1"/>
          </p:cNvPr>
          <p:cNvSpPr/>
          <p:nvPr/>
        </p:nvSpPr>
        <p:spPr>
          <a:xfrm>
            <a:off x="0" y="5029200"/>
            <a:ext cx="2438400" cy="457200"/>
          </a:xfrm>
          <a:prstGeom prst="actionButtonBlank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LEXIQUE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52554"/>
          <a:stretch/>
        </p:blipFill>
        <p:spPr>
          <a:xfrm>
            <a:off x="2627784" y="5013176"/>
            <a:ext cx="5504659" cy="1584176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2555776" y="620688"/>
            <a:ext cx="2736304" cy="1440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fr-FR" dirty="0" smtClean="0"/>
              <a:t>STL</a:t>
            </a:r>
            <a:r>
              <a:rPr lang="fr-FR" dirty="0"/>
              <a:t>- </a:t>
            </a:r>
            <a:r>
              <a:rPr lang="fr-FR" dirty="0" smtClean="0"/>
              <a:t>Biotechnologies</a:t>
            </a:r>
            <a:endParaRPr lang="fr-FR" dirty="0"/>
          </a:p>
          <a:p>
            <a:pPr algn="ctr"/>
            <a:r>
              <a:rPr lang="fr-FR" dirty="0"/>
              <a:t>Licence biologie</a:t>
            </a:r>
          </a:p>
          <a:p>
            <a:pPr algn="ctr"/>
            <a:r>
              <a:rPr lang="fr-FR" dirty="0"/>
              <a:t>Master I écologie, </a:t>
            </a:r>
            <a:endParaRPr lang="fr-FR" dirty="0" smtClean="0"/>
          </a:p>
          <a:p>
            <a:pPr algn="ctr"/>
            <a:r>
              <a:rPr lang="fr-FR" dirty="0" smtClean="0"/>
              <a:t>Master </a:t>
            </a:r>
            <a:r>
              <a:rPr lang="fr-FR" dirty="0"/>
              <a:t>II: </a:t>
            </a:r>
            <a:r>
              <a:rPr lang="fr-FR" dirty="0" err="1"/>
              <a:t>ingéniérie</a:t>
            </a:r>
            <a:r>
              <a:rPr lang="fr-FR" dirty="0"/>
              <a:t> environnementale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2438400" cy="1295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Arial"/>
                <a:cs typeface="Arial"/>
              </a:rPr>
              <a:t>APRES </a:t>
            </a:r>
            <a:r>
              <a:rPr lang="fr-FR" sz="3200" dirty="0" smtClean="0"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Arial"/>
                <a:cs typeface="Arial"/>
              </a:rPr>
              <a:t>UN</a:t>
            </a:r>
            <a:r>
              <a:rPr lang="fr-FR" sz="3200" dirty="0" smtClean="0">
                <a:latin typeface="Arial"/>
                <a:cs typeface="Arial"/>
              </a:rPr>
              <a:t> BAC STL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2438400" cy="54229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Bouton d'action : Suivant 7">
            <a:hlinkClick r:id="" action="ppaction://hlinkshowjump?jump=nextslide" highlightClick="1"/>
          </p:cNvPr>
          <p:cNvSpPr/>
          <p:nvPr/>
        </p:nvSpPr>
        <p:spPr>
          <a:xfrm>
            <a:off x="1371600" y="5715000"/>
            <a:ext cx="685800" cy="609600"/>
          </a:xfrm>
          <a:prstGeom prst="actionButtonForwardNext">
            <a:avLst/>
          </a:prstGeom>
          <a:solidFill>
            <a:srgbClr val="2A7D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 : Précédent 8">
            <a:hlinkClick r:id="" action="ppaction://hlinkshowjump?jump=previousslide" highlightClick="1"/>
          </p:cNvPr>
          <p:cNvSpPr/>
          <p:nvPr/>
        </p:nvSpPr>
        <p:spPr>
          <a:xfrm>
            <a:off x="381000" y="5715000"/>
            <a:ext cx="685800" cy="609600"/>
          </a:xfrm>
          <a:prstGeom prst="actionButtonBackPrevious">
            <a:avLst/>
          </a:prstGeom>
          <a:solidFill>
            <a:srgbClr val="9C487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'action : Personnalisé 12">
            <a:hlinkClick r:id="rId4" action="ppaction://hlinksldjump" highlightClick="1"/>
          </p:cNvPr>
          <p:cNvSpPr/>
          <p:nvPr/>
        </p:nvSpPr>
        <p:spPr>
          <a:xfrm>
            <a:off x="0" y="1295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/>
                <a:cs typeface="Arial"/>
              </a:rPr>
              <a:t>ENVIRONNEMENT</a:t>
            </a:r>
            <a:endParaRPr lang="fr-FR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Bouton d'action : Personnalisé 13">
            <a:hlinkClick r:id="rId5" action="ppaction://hlinksldjump" highlightClick="1"/>
          </p:cNvPr>
          <p:cNvSpPr/>
          <p:nvPr/>
        </p:nvSpPr>
        <p:spPr>
          <a:xfrm>
            <a:off x="0" y="2057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SANTE</a:t>
            </a:r>
            <a:endParaRPr lang="fr-FR" b="1" dirty="0">
              <a:effectLst/>
              <a:latin typeface="Arial"/>
              <a:cs typeface="Arial"/>
            </a:endParaRPr>
          </a:p>
        </p:txBody>
      </p:sp>
      <p:sp>
        <p:nvSpPr>
          <p:cNvPr id="15" name="Bouton d'action : Personnalisé 14">
            <a:hlinkClick r:id="rId6" action="ppaction://hlinksldjump" highlightClick="1"/>
          </p:cNvPr>
          <p:cNvSpPr/>
          <p:nvPr/>
        </p:nvSpPr>
        <p:spPr>
          <a:xfrm>
            <a:off x="0" y="2819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INDUSTRIE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6" name="Bouton d'action : Personnalisé 15">
            <a:hlinkClick r:id="rId7" action="ppaction://hlinksldjump" highlightClick="1"/>
          </p:cNvPr>
          <p:cNvSpPr/>
          <p:nvPr/>
        </p:nvSpPr>
        <p:spPr>
          <a:xfrm>
            <a:off x="0" y="3581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RECHERCHE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7" name="Bouton d'action : Personnalisé 16">
            <a:hlinkClick r:id="rId8" action="ppaction://hlinksldjump" highlightClick="1"/>
          </p:cNvPr>
          <p:cNvSpPr/>
          <p:nvPr/>
        </p:nvSpPr>
        <p:spPr>
          <a:xfrm>
            <a:off x="0" y="4343400"/>
            <a:ext cx="2438400" cy="685800"/>
          </a:xfrm>
          <a:prstGeom prst="actionButtonBlank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LES ETUDES</a:t>
            </a:r>
            <a:endParaRPr lang="fr-FR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796136" y="764704"/>
            <a:ext cx="335280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sz="2900" dirty="0">
                <a:solidFill>
                  <a:schemeClr val="tx1"/>
                </a:solidFill>
              </a:rPr>
              <a:t>Amandine, </a:t>
            </a:r>
            <a:r>
              <a:rPr lang="fr-FR" sz="2900" dirty="0" smtClean="0">
                <a:solidFill>
                  <a:schemeClr val="tx1"/>
                </a:solidFill>
              </a:rPr>
              <a:t>ingénieure </a:t>
            </a:r>
            <a:r>
              <a:rPr lang="fr-FR" sz="2900" dirty="0">
                <a:solidFill>
                  <a:schemeClr val="tx1"/>
                </a:solidFill>
              </a:rPr>
              <a:t>d’étude en </a:t>
            </a:r>
            <a:r>
              <a:rPr lang="fr-FR" sz="2900" dirty="0" smtClean="0">
                <a:solidFill>
                  <a:schemeClr val="tx1"/>
                </a:solidFill>
              </a:rPr>
              <a:t>environnement</a:t>
            </a:r>
            <a:endParaRPr lang="fr-FR" sz="2900" dirty="0">
              <a:solidFill>
                <a:schemeClr val="tx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627784" y="2420888"/>
            <a:ext cx="666023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«</a:t>
            </a:r>
            <a:r>
              <a:rPr lang="fr-FR" sz="2000" dirty="0">
                <a:solidFill>
                  <a:srgbClr val="000000"/>
                </a:solidFill>
                <a:latin typeface="Arial"/>
                <a:cs typeface="Arial"/>
              </a:rPr>
              <a:t> Le bac </a:t>
            </a: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STL-biotechnologies </a:t>
            </a:r>
            <a:r>
              <a:rPr lang="fr-FR" sz="2000" dirty="0">
                <a:solidFill>
                  <a:srgbClr val="000000"/>
                </a:solidFill>
                <a:latin typeface="Arial"/>
                <a:cs typeface="Arial"/>
              </a:rPr>
              <a:t>m'a permis </a:t>
            </a: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d'acquérir </a:t>
            </a:r>
            <a:r>
              <a:rPr lang="fr-FR" sz="2000" b="1" dirty="0">
                <a:solidFill>
                  <a:srgbClr val="000000"/>
                </a:solidFill>
                <a:latin typeface="Arial"/>
                <a:cs typeface="Arial"/>
              </a:rPr>
              <a:t>des techniques de travail </a:t>
            </a:r>
            <a:r>
              <a:rPr lang="fr-FR" sz="2000" dirty="0">
                <a:solidFill>
                  <a:srgbClr val="000000"/>
                </a:solidFill>
                <a:latin typeface="Arial"/>
                <a:cs typeface="Arial"/>
              </a:rPr>
              <a:t>en laboratoire et des </a:t>
            </a:r>
            <a:r>
              <a:rPr lang="fr-FR" sz="2000" b="1" dirty="0">
                <a:solidFill>
                  <a:srgbClr val="000000"/>
                </a:solidFill>
                <a:latin typeface="Arial"/>
                <a:cs typeface="Arial"/>
              </a:rPr>
              <a:t>méthodes de réflexion </a:t>
            </a:r>
            <a:r>
              <a:rPr lang="fr-FR" sz="2000" dirty="0">
                <a:solidFill>
                  <a:srgbClr val="000000"/>
                </a:solidFill>
                <a:latin typeface="Arial"/>
                <a:cs typeface="Arial"/>
              </a:rPr>
              <a:t>qui m'ont été utiles tout le long de mon parcours jusqu’à l'emploi que j'occupe </a:t>
            </a: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actuellement: le 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cs typeface="Arial"/>
              </a:rPr>
              <a:t>pilotage de projets</a:t>
            </a:r>
            <a:r>
              <a:rPr lang="fr-FR" sz="20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ayant trait à la protection de l’environnement en entreprise»</a:t>
            </a:r>
            <a:endParaRPr lang="fr-FR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800600" y="0"/>
            <a:ext cx="3124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rial"/>
                <a:cs typeface="Arial"/>
              </a:rPr>
              <a:t>ENVIRONNEMENT</a:t>
            </a:r>
            <a:endParaRPr lang="fr-FR" sz="2400" b="1" dirty="0">
              <a:latin typeface="Arial"/>
              <a:cs typeface="Arial"/>
            </a:endParaRPr>
          </a:p>
        </p:txBody>
      </p:sp>
      <p:sp>
        <p:nvSpPr>
          <p:cNvPr id="23" name="Bouton d'action : Personnalisé 22">
            <a:hlinkClick r:id="" action="ppaction://hlinkshowjump?jump=lastslide" highlightClick="1"/>
          </p:cNvPr>
          <p:cNvSpPr/>
          <p:nvPr/>
        </p:nvSpPr>
        <p:spPr>
          <a:xfrm>
            <a:off x="0" y="5029200"/>
            <a:ext cx="2438400" cy="609600"/>
          </a:xfrm>
          <a:prstGeom prst="actionButtonBlan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LEXIQUE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>
          <a:xfrm>
            <a:off x="6372200" y="609600"/>
            <a:ext cx="2771800" cy="13792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STL-</a:t>
            </a:r>
            <a:r>
              <a:rPr lang="fr-FR" dirty="0" smtClean="0"/>
              <a:t>Biotechnologies</a:t>
            </a:r>
            <a:endParaRPr lang="fr-FR" dirty="0" smtClean="0"/>
          </a:p>
          <a:p>
            <a:pPr algn="ctr"/>
            <a:r>
              <a:rPr lang="fr-FR" dirty="0" smtClean="0"/>
              <a:t>CPGE TB*</a:t>
            </a:r>
          </a:p>
          <a:p>
            <a:pPr algn="ctr"/>
            <a:r>
              <a:rPr lang="fr-FR" dirty="0" smtClean="0"/>
              <a:t>École d’ingénieur</a:t>
            </a:r>
          </a:p>
          <a:p>
            <a:pPr algn="ctr"/>
            <a:r>
              <a:rPr lang="fr-FR" dirty="0" smtClean="0"/>
              <a:t> Agro Paris </a:t>
            </a:r>
            <a:r>
              <a:rPr lang="fr-FR" dirty="0" err="1" smtClean="0"/>
              <a:t>tech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2438400" cy="1295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Arial"/>
                <a:cs typeface="Arial"/>
              </a:rPr>
              <a:t>APRES </a:t>
            </a:r>
            <a:r>
              <a:rPr lang="fr-FR" sz="3200" dirty="0" smtClean="0"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Arial"/>
                <a:cs typeface="Arial"/>
              </a:rPr>
              <a:t>UN</a:t>
            </a:r>
            <a:r>
              <a:rPr lang="fr-FR" sz="3200" dirty="0" smtClean="0">
                <a:latin typeface="Arial"/>
                <a:cs typeface="Arial"/>
              </a:rPr>
              <a:t> BAC STL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2438400" cy="54229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Bouton d'action : Suivant 7">
            <a:hlinkClick r:id="" action="ppaction://hlinkshowjump?jump=nextslide" highlightClick="1"/>
          </p:cNvPr>
          <p:cNvSpPr/>
          <p:nvPr/>
        </p:nvSpPr>
        <p:spPr>
          <a:xfrm>
            <a:off x="1371600" y="5715000"/>
            <a:ext cx="685800" cy="609600"/>
          </a:xfrm>
          <a:prstGeom prst="actionButtonForwardNext">
            <a:avLst/>
          </a:prstGeom>
          <a:solidFill>
            <a:srgbClr val="2A7D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 : Précédent 8">
            <a:hlinkClick r:id="" action="ppaction://hlinkshowjump?jump=previousslide" highlightClick="1"/>
          </p:cNvPr>
          <p:cNvSpPr/>
          <p:nvPr/>
        </p:nvSpPr>
        <p:spPr>
          <a:xfrm>
            <a:off x="381000" y="5715000"/>
            <a:ext cx="685800" cy="609600"/>
          </a:xfrm>
          <a:prstGeom prst="actionButtonBackPrevious">
            <a:avLst/>
          </a:prstGeom>
          <a:solidFill>
            <a:srgbClr val="9C487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'action : Personnalisé 12">
            <a:hlinkClick r:id="rId2" action="ppaction://hlinksldjump" highlightClick="1"/>
          </p:cNvPr>
          <p:cNvSpPr/>
          <p:nvPr/>
        </p:nvSpPr>
        <p:spPr>
          <a:xfrm>
            <a:off x="0" y="1295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/>
                <a:cs typeface="Arial"/>
              </a:rPr>
              <a:t>ENVIRONNEMENT</a:t>
            </a:r>
            <a:endParaRPr lang="fr-FR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Bouton d'action : Personnalisé 13">
            <a:hlinkClick r:id="rId3" action="ppaction://hlinksldjump" highlightClick="1"/>
          </p:cNvPr>
          <p:cNvSpPr/>
          <p:nvPr/>
        </p:nvSpPr>
        <p:spPr>
          <a:xfrm>
            <a:off x="0" y="2057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SANTE</a:t>
            </a:r>
            <a:endParaRPr lang="fr-FR" b="1" dirty="0">
              <a:effectLst/>
              <a:latin typeface="Arial"/>
              <a:cs typeface="Arial"/>
            </a:endParaRPr>
          </a:p>
        </p:txBody>
      </p:sp>
      <p:sp>
        <p:nvSpPr>
          <p:cNvPr id="15" name="Bouton d'action : Personnalisé 14">
            <a:hlinkClick r:id="rId4" action="ppaction://hlinksldjump" highlightClick="1"/>
          </p:cNvPr>
          <p:cNvSpPr/>
          <p:nvPr/>
        </p:nvSpPr>
        <p:spPr>
          <a:xfrm>
            <a:off x="0" y="2819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INDUSTRIE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6" name="Bouton d'action : Personnalisé 15">
            <a:hlinkClick r:id="rId5" action="ppaction://hlinksldjump" highlightClick="1"/>
          </p:cNvPr>
          <p:cNvSpPr/>
          <p:nvPr/>
        </p:nvSpPr>
        <p:spPr>
          <a:xfrm>
            <a:off x="0" y="3581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RECHERCHE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7" name="Bouton d'action : Personnalisé 16">
            <a:hlinkClick r:id="rId6" action="ppaction://hlinksldjump" highlightClick="1"/>
          </p:cNvPr>
          <p:cNvSpPr/>
          <p:nvPr/>
        </p:nvSpPr>
        <p:spPr>
          <a:xfrm>
            <a:off x="0" y="4343400"/>
            <a:ext cx="2438400" cy="685800"/>
          </a:xfrm>
          <a:prstGeom prst="actionButtonBlank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LES ETUDES</a:t>
            </a:r>
            <a:endParaRPr lang="fr-FR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2627784" y="609600"/>
            <a:ext cx="3672408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Aude, Ingénieur agronome à la FAO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4572000" y="0"/>
            <a:ext cx="3124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rial"/>
                <a:cs typeface="Arial"/>
              </a:rPr>
              <a:t>ENVIRONNEMENT</a:t>
            </a:r>
            <a:endParaRPr lang="fr-FR" sz="2400" b="1" dirty="0">
              <a:latin typeface="Arial"/>
              <a:cs typeface="Arial"/>
            </a:endParaRPr>
          </a:p>
        </p:txBody>
      </p:sp>
      <p:sp>
        <p:nvSpPr>
          <p:cNvPr id="20" name="Bouton d'action : Personnalisé 19">
            <a:hlinkClick r:id="" action="ppaction://hlinkshowjump?jump=lastslide" highlightClick="1"/>
          </p:cNvPr>
          <p:cNvSpPr/>
          <p:nvPr/>
        </p:nvSpPr>
        <p:spPr>
          <a:xfrm>
            <a:off x="0" y="5029200"/>
            <a:ext cx="2438400" cy="609600"/>
          </a:xfrm>
          <a:prstGeom prst="actionButtonBlan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LEXIQUE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627784" y="2780928"/>
            <a:ext cx="6156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« 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…La série STL-</a:t>
            </a: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biotechnologies 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m'a apporté une approche beaucoup plus </a:t>
            </a:r>
            <a:r>
              <a:rPr lang="fr-FR" b="1" dirty="0">
                <a:solidFill>
                  <a:srgbClr val="000000"/>
                </a:solidFill>
                <a:latin typeface="Arial"/>
                <a:cs typeface="Arial"/>
              </a:rPr>
              <a:t>concrète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 des sciences du vivant et je pense que c'est </a:t>
            </a:r>
            <a:r>
              <a:rPr lang="fr-FR" b="1" dirty="0">
                <a:solidFill>
                  <a:srgbClr val="000000"/>
                </a:solidFill>
                <a:latin typeface="Arial"/>
                <a:cs typeface="Arial"/>
              </a:rPr>
              <a:t>un atout pour un futur ingénieur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fr-FR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r-FR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Aujourd’hui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, je travaille à la </a:t>
            </a: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FAO, organisation des Nations Unies, sur des 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outils </a:t>
            </a: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permettant d’estimer 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la balance </a:t>
            </a: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carbone de différents projets.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» … </a:t>
            </a:r>
            <a:r>
              <a:rPr lang="fr-FR" b="1" i="1" dirty="0" smtClean="0">
                <a:solidFill>
                  <a:srgbClr val="000000"/>
                </a:solidFill>
                <a:latin typeface="Arial"/>
                <a:cs typeface="Arial"/>
              </a:rPr>
              <a:t>Aude</a:t>
            </a:r>
            <a:endParaRPr lang="fr-FR" b="1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784" y="1268760"/>
            <a:ext cx="1440160" cy="14401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5398" y="4869160"/>
            <a:ext cx="5028883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>
          <a:xfrm>
            <a:off x="6444208" y="685800"/>
            <a:ext cx="2699792" cy="1295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STL-</a:t>
            </a:r>
            <a:r>
              <a:rPr lang="fr-FR" dirty="0" smtClean="0"/>
              <a:t>Biotechnologies</a:t>
            </a:r>
            <a:endParaRPr lang="fr-FR" dirty="0" smtClean="0"/>
          </a:p>
          <a:p>
            <a:pPr algn="ctr"/>
            <a:r>
              <a:rPr lang="fr-FR" dirty="0" smtClean="0"/>
              <a:t>BTS ABM*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2438400" cy="1295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Arial"/>
                <a:cs typeface="Arial"/>
              </a:rPr>
              <a:t>APRES </a:t>
            </a:r>
            <a:r>
              <a:rPr lang="fr-FR" sz="3200" dirty="0" smtClean="0"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Arial"/>
                <a:cs typeface="Arial"/>
              </a:rPr>
              <a:t>UN</a:t>
            </a:r>
            <a:r>
              <a:rPr lang="fr-FR" sz="3200" dirty="0" smtClean="0">
                <a:latin typeface="Arial"/>
                <a:cs typeface="Arial"/>
              </a:rPr>
              <a:t> BAC STL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2438400" cy="54229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Bouton d'action : Suivant 7">
            <a:hlinkClick r:id="" action="ppaction://hlinkshowjump?jump=nextslide" highlightClick="1"/>
          </p:cNvPr>
          <p:cNvSpPr/>
          <p:nvPr/>
        </p:nvSpPr>
        <p:spPr>
          <a:xfrm>
            <a:off x="1371600" y="5715000"/>
            <a:ext cx="685800" cy="609600"/>
          </a:xfrm>
          <a:prstGeom prst="actionButtonForwardNext">
            <a:avLst/>
          </a:prstGeom>
          <a:solidFill>
            <a:srgbClr val="2A7D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 : Précédent 8">
            <a:hlinkClick r:id="" action="ppaction://hlinkshowjump?jump=previousslide" highlightClick="1"/>
          </p:cNvPr>
          <p:cNvSpPr/>
          <p:nvPr/>
        </p:nvSpPr>
        <p:spPr>
          <a:xfrm>
            <a:off x="381000" y="5715000"/>
            <a:ext cx="685800" cy="609600"/>
          </a:xfrm>
          <a:prstGeom prst="actionButtonBackPrevious">
            <a:avLst/>
          </a:prstGeom>
          <a:solidFill>
            <a:srgbClr val="9C487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'action : Personnalisé 12">
            <a:hlinkClick r:id="rId2" action="ppaction://hlinksldjump" highlightClick="1"/>
          </p:cNvPr>
          <p:cNvSpPr/>
          <p:nvPr/>
        </p:nvSpPr>
        <p:spPr>
          <a:xfrm>
            <a:off x="0" y="1295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/>
                <a:cs typeface="Arial"/>
              </a:rPr>
              <a:t>ENVIRONNEMENT</a:t>
            </a:r>
            <a:endParaRPr lang="fr-FR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Bouton d'action : Personnalisé 13">
            <a:hlinkClick r:id="rId3" action="ppaction://hlinksldjump" highlightClick="1"/>
          </p:cNvPr>
          <p:cNvSpPr/>
          <p:nvPr/>
        </p:nvSpPr>
        <p:spPr>
          <a:xfrm>
            <a:off x="0" y="2057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SANTE</a:t>
            </a:r>
            <a:endParaRPr lang="fr-FR" b="1" dirty="0">
              <a:effectLst/>
              <a:latin typeface="Arial"/>
              <a:cs typeface="Arial"/>
            </a:endParaRPr>
          </a:p>
        </p:txBody>
      </p:sp>
      <p:sp>
        <p:nvSpPr>
          <p:cNvPr id="15" name="Bouton d'action : Personnalisé 14">
            <a:hlinkClick r:id="rId4" action="ppaction://hlinksldjump" highlightClick="1"/>
          </p:cNvPr>
          <p:cNvSpPr/>
          <p:nvPr/>
        </p:nvSpPr>
        <p:spPr>
          <a:xfrm>
            <a:off x="0" y="2819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INDUSTRIE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6" name="Bouton d'action : Personnalisé 15">
            <a:hlinkClick r:id="rId5" action="ppaction://hlinksldjump" highlightClick="1"/>
          </p:cNvPr>
          <p:cNvSpPr/>
          <p:nvPr/>
        </p:nvSpPr>
        <p:spPr>
          <a:xfrm>
            <a:off x="0" y="3581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RECHERCHE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7" name="Bouton d'action : Personnalisé 16">
            <a:hlinkClick r:id="rId6" action="ppaction://hlinksldjump" highlightClick="1"/>
          </p:cNvPr>
          <p:cNvSpPr/>
          <p:nvPr/>
        </p:nvSpPr>
        <p:spPr>
          <a:xfrm>
            <a:off x="0" y="4343400"/>
            <a:ext cx="2438400" cy="685800"/>
          </a:xfrm>
          <a:prstGeom prst="actionButtonBlank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LES ETUDES</a:t>
            </a:r>
            <a:endParaRPr lang="fr-FR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971800" y="609600"/>
            <a:ext cx="34004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Emeline,  Technicienne d’analyses de biologie médicale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2771800" y="2708920"/>
            <a:ext cx="6068888" cy="208748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«…..Cette formation m'a permis d'</a:t>
            </a:r>
            <a:r>
              <a:rPr lang="fr-FR" dirty="0" err="1">
                <a:solidFill>
                  <a:srgbClr val="000000"/>
                </a:solidFill>
                <a:latin typeface="Arial"/>
                <a:cs typeface="Arial"/>
              </a:rPr>
              <a:t>être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Arial"/>
                <a:cs typeface="Arial"/>
              </a:rPr>
              <a:t>directement opérationnelle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 lors de mon entrée dans la vie professionnelle. (…) J'ai </a:t>
            </a: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été́ </a:t>
            </a:r>
            <a:r>
              <a:rPr lang="fr-FR" b="1" dirty="0">
                <a:solidFill>
                  <a:srgbClr val="000000"/>
                </a:solidFill>
                <a:latin typeface="Arial"/>
                <a:cs typeface="Arial"/>
              </a:rPr>
              <a:t>autonome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 rapidement et, trois mois après mon arrivée au </a:t>
            </a: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laboratoire d’analyses de biologie médicale, 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je faisais les gardes de nuit toute seule. Dans mon métier, j'aime </a:t>
            </a:r>
            <a:r>
              <a:rPr lang="fr-FR" b="1" dirty="0">
                <a:solidFill>
                  <a:srgbClr val="000000"/>
                </a:solidFill>
                <a:latin typeface="Arial"/>
                <a:cs typeface="Arial"/>
              </a:rPr>
              <a:t>le travail en équipe et la </a:t>
            </a:r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polyvalence</a:t>
            </a: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» … Emeline </a:t>
            </a:r>
            <a:endParaRPr lang="fr-FR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495800" y="0"/>
            <a:ext cx="3124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2400" dirty="0" smtClean="0">
                <a:latin typeface="Arial"/>
                <a:cs typeface="Arial"/>
              </a:rPr>
              <a:t>SANTE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29" name="Bouton d'action : Personnalisé 28">
            <a:hlinkClick r:id="" action="ppaction://hlinkshowjump?jump=lastslide" highlightClick="1"/>
          </p:cNvPr>
          <p:cNvSpPr/>
          <p:nvPr/>
        </p:nvSpPr>
        <p:spPr>
          <a:xfrm>
            <a:off x="0" y="5029200"/>
            <a:ext cx="2438400" cy="533400"/>
          </a:xfrm>
          <a:prstGeom prst="actionButtonBlan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LEXIQUE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7"/>
          <a:srcRect t="8070"/>
          <a:stretch/>
        </p:blipFill>
        <p:spPr>
          <a:xfrm>
            <a:off x="2987824" y="1196752"/>
            <a:ext cx="1440160" cy="15514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896" y="4941168"/>
            <a:ext cx="5211364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2819400" y="845096"/>
            <a:ext cx="2286000" cy="9277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STL</a:t>
            </a:r>
            <a:r>
              <a:rPr lang="fr-FR" dirty="0"/>
              <a:t>-</a:t>
            </a:r>
            <a:r>
              <a:rPr lang="fr-FR" dirty="0" smtClean="0"/>
              <a:t>Biotechnologies</a:t>
            </a:r>
          </a:p>
          <a:p>
            <a:pPr algn="ctr"/>
            <a:r>
              <a:rPr lang="fr-FR" dirty="0" smtClean="0"/>
              <a:t>CPGE </a:t>
            </a:r>
            <a:r>
              <a:rPr lang="fr-FR" dirty="0" smtClean="0"/>
              <a:t>TB*</a:t>
            </a:r>
          </a:p>
          <a:p>
            <a:pPr algn="ctr"/>
            <a:r>
              <a:rPr lang="fr-FR" dirty="0" smtClean="0"/>
              <a:t>Ecole vétérinaire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2438400" cy="1295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Arial"/>
                <a:cs typeface="Arial"/>
              </a:rPr>
              <a:t>APRES </a:t>
            </a:r>
            <a:r>
              <a:rPr lang="fr-FR" sz="3200" dirty="0" smtClean="0"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Arial"/>
                <a:cs typeface="Arial"/>
              </a:rPr>
              <a:t>UN</a:t>
            </a:r>
            <a:r>
              <a:rPr lang="fr-FR" sz="3200" dirty="0" smtClean="0">
                <a:latin typeface="Arial"/>
                <a:cs typeface="Arial"/>
              </a:rPr>
              <a:t> BAC STL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2438400" cy="54229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Bouton d'action : Suivant 7">
            <a:hlinkClick r:id="" action="ppaction://hlinkshowjump?jump=nextslide" highlightClick="1"/>
          </p:cNvPr>
          <p:cNvSpPr/>
          <p:nvPr/>
        </p:nvSpPr>
        <p:spPr>
          <a:xfrm>
            <a:off x="1371600" y="5715000"/>
            <a:ext cx="685800" cy="609600"/>
          </a:xfrm>
          <a:prstGeom prst="actionButtonForwardNext">
            <a:avLst/>
          </a:prstGeom>
          <a:solidFill>
            <a:srgbClr val="2A7D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 : Précédent 8">
            <a:hlinkClick r:id="" action="ppaction://hlinkshowjump?jump=previousslide" highlightClick="1"/>
          </p:cNvPr>
          <p:cNvSpPr/>
          <p:nvPr/>
        </p:nvSpPr>
        <p:spPr>
          <a:xfrm>
            <a:off x="381000" y="5715000"/>
            <a:ext cx="685800" cy="609600"/>
          </a:xfrm>
          <a:prstGeom prst="actionButtonBackPrevious">
            <a:avLst/>
          </a:prstGeom>
          <a:solidFill>
            <a:srgbClr val="9C487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'action : Personnalisé 12">
            <a:hlinkClick r:id="rId2" action="ppaction://hlinksldjump" highlightClick="1"/>
          </p:cNvPr>
          <p:cNvSpPr/>
          <p:nvPr/>
        </p:nvSpPr>
        <p:spPr>
          <a:xfrm>
            <a:off x="0" y="1295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/>
                <a:cs typeface="Arial"/>
              </a:rPr>
              <a:t>ENVIRONNEMENT</a:t>
            </a:r>
            <a:endParaRPr lang="fr-FR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Bouton d'action : Personnalisé 13">
            <a:hlinkClick r:id="rId3" action="ppaction://hlinksldjump" highlightClick="1"/>
          </p:cNvPr>
          <p:cNvSpPr/>
          <p:nvPr/>
        </p:nvSpPr>
        <p:spPr>
          <a:xfrm>
            <a:off x="0" y="2057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SANTE</a:t>
            </a:r>
            <a:endParaRPr lang="fr-FR" b="1" dirty="0">
              <a:effectLst/>
              <a:latin typeface="Arial"/>
              <a:cs typeface="Arial"/>
            </a:endParaRPr>
          </a:p>
        </p:txBody>
      </p:sp>
      <p:sp>
        <p:nvSpPr>
          <p:cNvPr id="15" name="Bouton d'action : Personnalisé 14">
            <a:hlinkClick r:id="rId4" action="ppaction://hlinksldjump" highlightClick="1"/>
          </p:cNvPr>
          <p:cNvSpPr/>
          <p:nvPr/>
        </p:nvSpPr>
        <p:spPr>
          <a:xfrm>
            <a:off x="0" y="2819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INDUSTRIE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6" name="Bouton d'action : Personnalisé 15">
            <a:hlinkClick r:id="rId5" action="ppaction://hlinksldjump" highlightClick="1"/>
          </p:cNvPr>
          <p:cNvSpPr/>
          <p:nvPr/>
        </p:nvSpPr>
        <p:spPr>
          <a:xfrm>
            <a:off x="0" y="3581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RECHERCHE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7" name="Bouton d'action : Personnalisé 16">
            <a:hlinkClick r:id="rId6" action="ppaction://hlinksldjump" highlightClick="1"/>
          </p:cNvPr>
          <p:cNvSpPr/>
          <p:nvPr/>
        </p:nvSpPr>
        <p:spPr>
          <a:xfrm>
            <a:off x="0" y="4343400"/>
            <a:ext cx="2438400" cy="685800"/>
          </a:xfrm>
          <a:prstGeom prst="actionButtonBlank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LES ETUDES</a:t>
            </a:r>
            <a:endParaRPr lang="fr-FR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2771800" y="3845024"/>
            <a:ext cx="5943600" cy="1600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dirty="0" smtClean="0">
                <a:solidFill>
                  <a:schemeClr val="tx1"/>
                </a:solidFill>
                <a:latin typeface="Arial"/>
                <a:cs typeface="Arial"/>
              </a:rPr>
              <a:t>« </a:t>
            </a: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fr-FR" dirty="0" smtClean="0">
                <a:solidFill>
                  <a:schemeClr val="tx1"/>
                </a:solidFill>
                <a:latin typeface="Arial"/>
                <a:cs typeface="Arial"/>
              </a:rPr>
              <a:t>Je </a:t>
            </a: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suis vétérinaire aujourd'hui et il n'y a pas une seule journée qui s'</a:t>
            </a:r>
            <a:r>
              <a:rPr lang="fr-FR" dirty="0" err="1">
                <a:solidFill>
                  <a:schemeClr val="tx1"/>
                </a:solidFill>
                <a:latin typeface="Arial"/>
                <a:cs typeface="Arial"/>
              </a:rPr>
              <a:t>écoule</a:t>
            </a: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 sans </a:t>
            </a:r>
            <a:r>
              <a:rPr lang="fr-FR" b="1" dirty="0">
                <a:solidFill>
                  <a:schemeClr val="tx1"/>
                </a:solidFill>
                <a:latin typeface="Arial"/>
                <a:cs typeface="Arial"/>
              </a:rPr>
              <a:t>je puise dans les connaissances théoriques </a:t>
            </a:r>
            <a:r>
              <a:rPr lang="fr-FR" b="1" dirty="0" smtClean="0">
                <a:solidFill>
                  <a:schemeClr val="tx1"/>
                </a:solidFill>
                <a:latin typeface="Arial"/>
                <a:cs typeface="Arial"/>
              </a:rPr>
              <a:t>et </a:t>
            </a:r>
            <a:r>
              <a:rPr lang="fr-FR" b="1" dirty="0">
                <a:solidFill>
                  <a:schemeClr val="tx1"/>
                </a:solidFill>
                <a:latin typeface="Arial"/>
                <a:cs typeface="Arial"/>
              </a:rPr>
              <a:t>pratiques de cette formation. </a:t>
            </a: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La formation en STL biotechnologies m'a appris bien plus que des connaissances : </a:t>
            </a:r>
            <a:r>
              <a:rPr lang="fr-FR" b="1" dirty="0">
                <a:solidFill>
                  <a:schemeClr val="tx1"/>
                </a:solidFill>
                <a:latin typeface="Arial"/>
                <a:cs typeface="Arial"/>
              </a:rPr>
              <a:t>une </a:t>
            </a:r>
            <a:r>
              <a:rPr lang="fr-FR" b="1" dirty="0" smtClean="0">
                <a:solidFill>
                  <a:schemeClr val="tx1"/>
                </a:solidFill>
                <a:latin typeface="Arial"/>
                <a:cs typeface="Arial"/>
              </a:rPr>
              <a:t>démarche </a:t>
            </a:r>
            <a:r>
              <a:rPr lang="fr-FR" dirty="0" smtClean="0">
                <a:solidFill>
                  <a:schemeClr val="tx1"/>
                </a:solidFill>
                <a:latin typeface="Arial"/>
                <a:cs typeface="Arial"/>
              </a:rPr>
              <a:t>!</a:t>
            </a: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fr-FR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Arial"/>
                <a:cs typeface="Arial"/>
              </a:rPr>
              <a:t>Les TP </a:t>
            </a: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m'ont donné confiance en moi, m'ont appris à </a:t>
            </a:r>
            <a:r>
              <a:rPr lang="fr-FR" dirty="0" err="1">
                <a:solidFill>
                  <a:schemeClr val="tx1"/>
                </a:solidFill>
                <a:latin typeface="Arial"/>
                <a:cs typeface="Arial"/>
              </a:rPr>
              <a:t>être</a:t>
            </a: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Arial"/>
                <a:cs typeface="Arial"/>
              </a:rPr>
              <a:t>responsable, rigoureux et patient</a:t>
            </a: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br>
              <a:rPr lang="fr-FR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La confiance en moi et la motivation que j'ai pu </a:t>
            </a:r>
            <a:r>
              <a:rPr lang="fr-FR" dirty="0" err="1">
                <a:solidFill>
                  <a:schemeClr val="tx1"/>
                </a:solidFill>
                <a:latin typeface="Arial"/>
                <a:cs typeface="Arial"/>
              </a:rPr>
              <a:t>acquérir</a:t>
            </a: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 dans ces domaines scientifiques, m'ont permis de </a:t>
            </a:r>
            <a:r>
              <a:rPr lang="fr-FR" dirty="0" smtClean="0">
                <a:solidFill>
                  <a:schemeClr val="tx1"/>
                </a:solidFill>
                <a:latin typeface="Arial"/>
                <a:cs typeface="Arial"/>
              </a:rPr>
              <a:t>progresser</a:t>
            </a: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fr-FR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Arial"/>
                <a:cs typeface="Arial"/>
              </a:rPr>
              <a:t>C'est </a:t>
            </a: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dans un </a:t>
            </a:r>
            <a:r>
              <a:rPr lang="fr-FR" b="1" dirty="0">
                <a:solidFill>
                  <a:schemeClr val="tx1"/>
                </a:solidFill>
                <a:latin typeface="Arial"/>
                <a:cs typeface="Arial"/>
              </a:rPr>
              <a:t>cercle vertueux de motivation-bon </a:t>
            </a:r>
            <a:r>
              <a:rPr lang="fr-FR" b="1" dirty="0" err="1">
                <a:solidFill>
                  <a:schemeClr val="tx1"/>
                </a:solidFill>
                <a:latin typeface="Arial"/>
                <a:cs typeface="Arial"/>
              </a:rPr>
              <a:t>résultats-motivation</a:t>
            </a: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 que j'ai obtenu le </a:t>
            </a:r>
            <a:r>
              <a:rPr lang="fr-FR" dirty="0" err="1">
                <a:solidFill>
                  <a:schemeClr val="tx1"/>
                </a:solidFill>
                <a:latin typeface="Arial"/>
                <a:cs typeface="Arial"/>
              </a:rPr>
              <a:t>baccalauréat</a:t>
            </a: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 STL avec </a:t>
            </a:r>
            <a:r>
              <a:rPr lang="fr-FR" dirty="0" err="1">
                <a:solidFill>
                  <a:schemeClr val="tx1"/>
                </a:solidFill>
                <a:latin typeface="Arial"/>
                <a:cs typeface="Arial"/>
              </a:rPr>
              <a:t>succès</a:t>
            </a:r>
            <a:r>
              <a:rPr lang="fr-FR" dirty="0" smtClean="0">
                <a:solidFill>
                  <a:schemeClr val="tx1"/>
                </a:solidFill>
                <a:latin typeface="Arial"/>
                <a:cs typeface="Arial"/>
              </a:rPr>
              <a:t>.» </a:t>
            </a:r>
            <a:r>
              <a:rPr lang="fr-FR" i="1" dirty="0">
                <a:solidFill>
                  <a:schemeClr val="tx1"/>
                </a:solidFill>
                <a:latin typeface="Arial"/>
                <a:cs typeface="Arial"/>
              </a:rPr>
              <a:t>Nicolas</a:t>
            </a:r>
          </a:p>
          <a:p>
            <a:pPr algn="just"/>
            <a:endParaRPr lang="fr-FR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495800" y="0"/>
            <a:ext cx="3124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2400" dirty="0" smtClean="0">
                <a:latin typeface="Arial"/>
                <a:cs typeface="Arial"/>
              </a:rPr>
              <a:t>SANTE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527104" y="845096"/>
            <a:ext cx="3581400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fr-FR" dirty="0" smtClean="0">
                <a:latin typeface="Arial" charset="0"/>
              </a:rPr>
              <a:t/>
            </a:r>
            <a:br>
              <a:rPr lang="fr-FR" dirty="0" smtClean="0">
                <a:latin typeface="Arial" charset="0"/>
              </a:rPr>
            </a:br>
            <a:endParaRPr lang="fr-FR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Bouton d'action : Personnalisé 27">
            <a:hlinkClick r:id="" action="ppaction://hlinkshowjump?jump=lastslide" highlightClick="1"/>
          </p:cNvPr>
          <p:cNvSpPr/>
          <p:nvPr/>
        </p:nvSpPr>
        <p:spPr>
          <a:xfrm>
            <a:off x="0" y="5029200"/>
            <a:ext cx="2438400" cy="609600"/>
          </a:xfrm>
          <a:prstGeom prst="actionButtonBlan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LEXIQUE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868144" y="8367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Nicolas , </a:t>
            </a:r>
            <a:r>
              <a:rPr lang="fr-FR" cap="all" dirty="0">
                <a:solidFill>
                  <a:srgbClr val="000000"/>
                </a:solidFill>
                <a:latin typeface="Arial"/>
                <a:cs typeface="Arial"/>
              </a:rPr>
              <a:t>vétérinaire</a:t>
            </a:r>
          </a:p>
          <a:p>
            <a:endParaRPr lang="fr-FR" dirty="0"/>
          </a:p>
        </p:txBody>
      </p:sp>
      <p:pic>
        <p:nvPicPr>
          <p:cNvPr id="27" name="Image 2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1340768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 descr="veterinaire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200" y="1340768"/>
            <a:ext cx="1117600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2627784" y="624880"/>
            <a:ext cx="3168352" cy="15757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STL-Biotechnologies</a:t>
            </a:r>
            <a:endParaRPr lang="fr-FR" dirty="0" smtClean="0"/>
          </a:p>
          <a:p>
            <a:pPr algn="ctr"/>
            <a:r>
              <a:rPr lang="fr-FR" dirty="0" smtClean="0"/>
              <a:t>BTS Qualité IAB*</a:t>
            </a:r>
          </a:p>
          <a:p>
            <a:pPr algn="ctr"/>
            <a:r>
              <a:rPr lang="fr-FR" dirty="0" smtClean="0"/>
              <a:t>IUP agro alimentaire</a:t>
            </a:r>
          </a:p>
          <a:p>
            <a:pPr algn="ctr"/>
            <a:r>
              <a:rPr lang="fr-FR" dirty="0" smtClean="0"/>
              <a:t>École d’ingénieur (Allemagne)</a:t>
            </a:r>
          </a:p>
          <a:p>
            <a:pPr algn="ctr"/>
            <a:r>
              <a:rPr lang="fr-FR" dirty="0" smtClean="0"/>
              <a:t>DESS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2438400" cy="1295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Arial"/>
                <a:cs typeface="Arial"/>
              </a:rPr>
              <a:t>APRES </a:t>
            </a:r>
            <a:r>
              <a:rPr lang="fr-FR" sz="3200" dirty="0" smtClean="0"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Arial"/>
                <a:cs typeface="Arial"/>
              </a:rPr>
              <a:t>UN</a:t>
            </a:r>
            <a:r>
              <a:rPr lang="fr-FR" sz="3200" dirty="0" smtClean="0">
                <a:latin typeface="Arial"/>
                <a:cs typeface="Arial"/>
              </a:rPr>
              <a:t> BAC STL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2438400" cy="54229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Bouton d'action : Suivant 7">
            <a:hlinkClick r:id="" action="ppaction://hlinkshowjump?jump=nextslide" highlightClick="1"/>
          </p:cNvPr>
          <p:cNvSpPr/>
          <p:nvPr/>
        </p:nvSpPr>
        <p:spPr>
          <a:xfrm>
            <a:off x="1371600" y="5715000"/>
            <a:ext cx="685800" cy="609600"/>
          </a:xfrm>
          <a:prstGeom prst="actionButtonForwardNext">
            <a:avLst/>
          </a:prstGeom>
          <a:solidFill>
            <a:srgbClr val="2A7D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 : Précédent 8">
            <a:hlinkClick r:id="" action="ppaction://hlinkshowjump?jump=previousslide" highlightClick="1"/>
          </p:cNvPr>
          <p:cNvSpPr/>
          <p:nvPr/>
        </p:nvSpPr>
        <p:spPr>
          <a:xfrm>
            <a:off x="381000" y="5715000"/>
            <a:ext cx="685800" cy="609600"/>
          </a:xfrm>
          <a:prstGeom prst="actionButtonBackPrevious">
            <a:avLst/>
          </a:prstGeom>
          <a:solidFill>
            <a:srgbClr val="9C487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'action : Personnalisé 12">
            <a:hlinkClick r:id="rId2" action="ppaction://hlinksldjump" highlightClick="1"/>
          </p:cNvPr>
          <p:cNvSpPr/>
          <p:nvPr/>
        </p:nvSpPr>
        <p:spPr>
          <a:xfrm>
            <a:off x="0" y="1295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/>
                <a:cs typeface="Arial"/>
              </a:rPr>
              <a:t>ENVIRONNEMENT</a:t>
            </a:r>
            <a:endParaRPr lang="fr-FR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Bouton d'action : Personnalisé 13">
            <a:hlinkClick r:id="rId3" action="ppaction://hlinksldjump" highlightClick="1"/>
          </p:cNvPr>
          <p:cNvSpPr/>
          <p:nvPr/>
        </p:nvSpPr>
        <p:spPr>
          <a:xfrm>
            <a:off x="0" y="2057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SANTE</a:t>
            </a:r>
            <a:endParaRPr lang="fr-FR" b="1" dirty="0">
              <a:effectLst/>
              <a:latin typeface="Arial"/>
              <a:cs typeface="Arial"/>
            </a:endParaRPr>
          </a:p>
        </p:txBody>
      </p:sp>
      <p:sp>
        <p:nvSpPr>
          <p:cNvPr id="15" name="Bouton d'action : Personnalisé 14">
            <a:hlinkClick r:id="rId4" action="ppaction://hlinksldjump" highlightClick="1"/>
          </p:cNvPr>
          <p:cNvSpPr/>
          <p:nvPr/>
        </p:nvSpPr>
        <p:spPr>
          <a:xfrm>
            <a:off x="0" y="2819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INDUSTRIE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6" name="Bouton d'action : Personnalisé 15">
            <a:hlinkClick r:id="rId5" action="ppaction://hlinksldjump" highlightClick="1"/>
          </p:cNvPr>
          <p:cNvSpPr/>
          <p:nvPr/>
        </p:nvSpPr>
        <p:spPr>
          <a:xfrm>
            <a:off x="0" y="3581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RECHERCHE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7" name="Bouton d'action : Personnalisé 16">
            <a:hlinkClick r:id="rId6" action="ppaction://hlinksldjump" highlightClick="1"/>
          </p:cNvPr>
          <p:cNvSpPr/>
          <p:nvPr/>
        </p:nvSpPr>
        <p:spPr>
          <a:xfrm>
            <a:off x="0" y="4343400"/>
            <a:ext cx="2438400" cy="685800"/>
          </a:xfrm>
          <a:prstGeom prst="actionButtonBlank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LES ETUDES</a:t>
            </a:r>
            <a:endParaRPr lang="fr-FR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495800" y="0"/>
            <a:ext cx="3124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r>
              <a:rPr lang="fr-FR" sz="2400" dirty="0" smtClean="0">
                <a:latin typeface="Arial"/>
                <a:cs typeface="Arial"/>
              </a:rPr>
              <a:t>INDUSTRIE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863208" y="548680"/>
            <a:ext cx="30480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fr-FR" dirty="0" smtClean="0"/>
              <a:t>Justine, ingénieure développement chez Danone </a:t>
            </a:r>
            <a:endParaRPr lang="fr-FR" dirty="0"/>
          </a:p>
        </p:txBody>
      </p:sp>
      <p:sp>
        <p:nvSpPr>
          <p:cNvPr id="27" name="Bouton d'action : Personnalisé 26">
            <a:hlinkClick r:id="" action="ppaction://hlinkshowjump?jump=lastslide" highlightClick="1"/>
          </p:cNvPr>
          <p:cNvSpPr/>
          <p:nvPr/>
        </p:nvSpPr>
        <p:spPr>
          <a:xfrm>
            <a:off x="0" y="5029200"/>
            <a:ext cx="2438400" cy="533400"/>
          </a:xfrm>
          <a:prstGeom prst="actionButtonBlan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LEXIQUE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4168" y="1121242"/>
            <a:ext cx="811210" cy="9354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/>
          <a:srcRect l="-4530"/>
          <a:stretch/>
        </p:blipFill>
        <p:spPr>
          <a:xfrm>
            <a:off x="6770719" y="1120552"/>
            <a:ext cx="2265777" cy="94948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43808" y="3140968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« </a:t>
            </a:r>
            <a:r>
              <a:rPr lang="fr-FR" sz="2000" dirty="0">
                <a:solidFill>
                  <a:srgbClr val="000000"/>
                </a:solidFill>
                <a:latin typeface="Arial"/>
                <a:cs typeface="Arial"/>
              </a:rPr>
              <a:t>… Les deux années passées en STL </a:t>
            </a: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Biotechnologies </a:t>
            </a:r>
            <a:r>
              <a:rPr lang="fr-FR" sz="2000" dirty="0">
                <a:solidFill>
                  <a:srgbClr val="000000"/>
                </a:solidFill>
                <a:latin typeface="Arial"/>
                <a:cs typeface="Arial"/>
              </a:rPr>
              <a:t>ont été </a:t>
            </a:r>
            <a:r>
              <a:rPr lang="fr-FR" sz="2000" b="1" dirty="0">
                <a:solidFill>
                  <a:srgbClr val="000000"/>
                </a:solidFill>
                <a:latin typeface="Arial"/>
                <a:cs typeface="Arial"/>
              </a:rPr>
              <a:t>la base de mes études supérieures. </a:t>
            </a:r>
            <a:endParaRPr lang="fr-FR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Les </a:t>
            </a:r>
            <a:r>
              <a:rPr lang="fr-FR" sz="2000" dirty="0">
                <a:solidFill>
                  <a:srgbClr val="000000"/>
                </a:solidFill>
                <a:latin typeface="Arial"/>
                <a:cs typeface="Arial"/>
              </a:rPr>
              <a:t>matières enseignées sont très intéressantes et peuvent ouvrir beaucoup de portes dans les milieux de l'agro-alimentaire, pharmaceutique, analyses. » … </a:t>
            </a:r>
            <a:r>
              <a:rPr lang="fr-FR" sz="2000" i="1" dirty="0">
                <a:solidFill>
                  <a:srgbClr val="000000"/>
                </a:solidFill>
                <a:latin typeface="Arial"/>
                <a:cs typeface="Arial"/>
              </a:rPr>
              <a:t>Justine </a:t>
            </a:r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>
          <a:xfrm>
            <a:off x="6012160" y="693440"/>
            <a:ext cx="2880320" cy="1295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STL-Biotechnologies</a:t>
            </a:r>
            <a:endParaRPr lang="fr-FR" dirty="0" smtClean="0"/>
          </a:p>
          <a:p>
            <a:pPr algn="ctr"/>
            <a:r>
              <a:rPr lang="fr-FR" dirty="0" smtClean="0"/>
              <a:t>BTS </a:t>
            </a:r>
            <a:r>
              <a:rPr lang="fr-FR" dirty="0" err="1" smtClean="0"/>
              <a:t>BioAc</a:t>
            </a:r>
            <a:r>
              <a:rPr lang="fr-FR" dirty="0" smtClean="0"/>
              <a:t>*</a:t>
            </a:r>
          </a:p>
          <a:p>
            <a:pPr algn="ctr"/>
            <a:r>
              <a:rPr lang="fr-FR" dirty="0" smtClean="0"/>
              <a:t>Licence professionnelle  qualité et sécurité en IAA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2438400" cy="1295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Arial"/>
                <a:cs typeface="Arial"/>
              </a:rPr>
              <a:t>APRES </a:t>
            </a:r>
            <a:r>
              <a:rPr lang="fr-FR" sz="3200" dirty="0" smtClean="0"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Arial"/>
                <a:cs typeface="Arial"/>
              </a:rPr>
              <a:t>UN</a:t>
            </a:r>
            <a:r>
              <a:rPr lang="fr-FR" sz="3200" dirty="0" smtClean="0">
                <a:latin typeface="Arial"/>
                <a:cs typeface="Arial"/>
              </a:rPr>
              <a:t> BAC STL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2438400" cy="54229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Bouton d'action : Suivant 7">
            <a:hlinkClick r:id="" action="ppaction://hlinkshowjump?jump=nextslide" highlightClick="1"/>
          </p:cNvPr>
          <p:cNvSpPr/>
          <p:nvPr/>
        </p:nvSpPr>
        <p:spPr>
          <a:xfrm>
            <a:off x="1371600" y="5715000"/>
            <a:ext cx="685800" cy="609600"/>
          </a:xfrm>
          <a:prstGeom prst="actionButtonForwardNext">
            <a:avLst/>
          </a:prstGeom>
          <a:solidFill>
            <a:srgbClr val="2A7D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 : Précédent 8">
            <a:hlinkClick r:id="" action="ppaction://hlinkshowjump?jump=previousslide" highlightClick="1"/>
          </p:cNvPr>
          <p:cNvSpPr/>
          <p:nvPr/>
        </p:nvSpPr>
        <p:spPr>
          <a:xfrm>
            <a:off x="381000" y="5715000"/>
            <a:ext cx="685800" cy="609600"/>
          </a:xfrm>
          <a:prstGeom prst="actionButtonBackPrevious">
            <a:avLst/>
          </a:prstGeom>
          <a:solidFill>
            <a:srgbClr val="9C487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'action : Personnalisé 12">
            <a:hlinkClick r:id="rId2" action="ppaction://hlinksldjump" highlightClick="1"/>
          </p:cNvPr>
          <p:cNvSpPr/>
          <p:nvPr/>
        </p:nvSpPr>
        <p:spPr>
          <a:xfrm>
            <a:off x="0" y="1295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/>
                <a:cs typeface="Arial"/>
              </a:rPr>
              <a:t>ENVIRONNEMENT</a:t>
            </a:r>
            <a:endParaRPr lang="fr-FR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Bouton d'action : Personnalisé 13">
            <a:hlinkClick r:id="rId3" action="ppaction://hlinksldjump" highlightClick="1"/>
          </p:cNvPr>
          <p:cNvSpPr/>
          <p:nvPr/>
        </p:nvSpPr>
        <p:spPr>
          <a:xfrm>
            <a:off x="0" y="2057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SANTE</a:t>
            </a:r>
            <a:endParaRPr lang="fr-FR" b="1" dirty="0">
              <a:effectLst/>
              <a:latin typeface="Arial"/>
              <a:cs typeface="Arial"/>
            </a:endParaRPr>
          </a:p>
        </p:txBody>
      </p:sp>
      <p:sp>
        <p:nvSpPr>
          <p:cNvPr id="15" name="Bouton d'action : Personnalisé 14">
            <a:hlinkClick r:id="rId4" action="ppaction://hlinksldjump" highlightClick="1"/>
          </p:cNvPr>
          <p:cNvSpPr/>
          <p:nvPr/>
        </p:nvSpPr>
        <p:spPr>
          <a:xfrm>
            <a:off x="0" y="2819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INDUSTRIE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6" name="Bouton d'action : Personnalisé 15">
            <a:hlinkClick r:id="rId5" action="ppaction://hlinksldjump" highlightClick="1"/>
          </p:cNvPr>
          <p:cNvSpPr/>
          <p:nvPr/>
        </p:nvSpPr>
        <p:spPr>
          <a:xfrm>
            <a:off x="0" y="3581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RECHERCHE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7" name="Bouton d'action : Personnalisé 16">
            <a:hlinkClick r:id="rId6" action="ppaction://hlinksldjump" highlightClick="1"/>
          </p:cNvPr>
          <p:cNvSpPr/>
          <p:nvPr/>
        </p:nvSpPr>
        <p:spPr>
          <a:xfrm>
            <a:off x="0" y="4343400"/>
            <a:ext cx="2438400" cy="685800"/>
          </a:xfrm>
          <a:prstGeom prst="actionButtonBlank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LES ETUDES</a:t>
            </a:r>
            <a:endParaRPr lang="fr-FR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895600" y="685800"/>
            <a:ext cx="30480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r>
              <a:rPr lang="fr-FR" dirty="0" smtClean="0"/>
              <a:t>Vincent, technicien en microbiologie chez Crown Emballage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495800" y="0"/>
            <a:ext cx="3124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r>
              <a:rPr lang="fr-FR" sz="2400" dirty="0" smtClean="0">
                <a:latin typeface="Arial"/>
                <a:cs typeface="Arial"/>
              </a:rPr>
              <a:t>INDUSTRIE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26" name="Bouton d'action : Personnalisé 25">
            <a:hlinkClick r:id="" action="ppaction://hlinkshowjump?jump=lastslide" highlightClick="1"/>
          </p:cNvPr>
          <p:cNvSpPr/>
          <p:nvPr/>
        </p:nvSpPr>
        <p:spPr>
          <a:xfrm>
            <a:off x="0" y="5029200"/>
            <a:ext cx="2438400" cy="533400"/>
          </a:xfrm>
          <a:prstGeom prst="actionButtonBlan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LEXIQUE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816" y="1268760"/>
            <a:ext cx="1737422" cy="11484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/>
          <a:srcRect b="28425"/>
          <a:stretch/>
        </p:blipFill>
        <p:spPr>
          <a:xfrm>
            <a:off x="5868144" y="5229200"/>
            <a:ext cx="2912701" cy="153571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131840" y="3356992"/>
            <a:ext cx="5472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« …Je travaille dans le groupe américain Crown, qui est le leader mondial de l'emballage métallique. Mon rôle est d’effectuer les contrôles microbiologiques pour </a:t>
            </a:r>
            <a:r>
              <a:rPr lang="fr-FR" sz="2000" b="1" dirty="0"/>
              <a:t>garantir la sécurité  sanitaire </a:t>
            </a:r>
            <a:r>
              <a:rPr lang="fr-FR" sz="2000" dirty="0"/>
              <a:t>des produits conditionnés »… </a:t>
            </a:r>
            <a:r>
              <a:rPr lang="fr-FR" sz="2000" i="1" dirty="0"/>
              <a:t>Vincent</a:t>
            </a:r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>
          <a:xfrm>
            <a:off x="6012160" y="548680"/>
            <a:ext cx="3131840" cy="13876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STL-Biotechnologies</a:t>
            </a:r>
            <a:endParaRPr lang="fr-FR" dirty="0" smtClean="0"/>
          </a:p>
          <a:p>
            <a:pPr algn="ctr"/>
            <a:r>
              <a:rPr lang="fr-FR" dirty="0" smtClean="0"/>
              <a:t>BTS ABM*</a:t>
            </a:r>
          </a:p>
          <a:p>
            <a:pPr algn="ctr"/>
            <a:r>
              <a:rPr lang="fr-FR" dirty="0" smtClean="0"/>
              <a:t>Licence de biologie</a:t>
            </a:r>
          </a:p>
          <a:p>
            <a:pPr algn="ctr"/>
            <a:r>
              <a:rPr lang="fr-FR" dirty="0" smtClean="0"/>
              <a:t>Thèse science de la vie et de la santé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2438400" cy="1295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Arial"/>
                <a:cs typeface="Arial"/>
              </a:rPr>
              <a:t>APRES </a:t>
            </a:r>
            <a:r>
              <a:rPr lang="fr-FR" sz="3200" dirty="0" smtClean="0"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Arial"/>
                <a:cs typeface="Arial"/>
              </a:rPr>
              <a:t>UN</a:t>
            </a:r>
            <a:r>
              <a:rPr lang="fr-FR" sz="3200" dirty="0" smtClean="0">
                <a:latin typeface="Arial"/>
                <a:cs typeface="Arial"/>
              </a:rPr>
              <a:t> BAC STL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2438400" cy="54229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Bouton d'action : Suivant 7">
            <a:hlinkClick r:id="" action="ppaction://hlinkshowjump?jump=nextslide" highlightClick="1"/>
          </p:cNvPr>
          <p:cNvSpPr/>
          <p:nvPr/>
        </p:nvSpPr>
        <p:spPr>
          <a:xfrm>
            <a:off x="1371600" y="5715000"/>
            <a:ext cx="685800" cy="609600"/>
          </a:xfrm>
          <a:prstGeom prst="actionButtonForwardNext">
            <a:avLst/>
          </a:prstGeom>
          <a:solidFill>
            <a:srgbClr val="2A7D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 : Précédent 8">
            <a:hlinkClick r:id="" action="ppaction://hlinkshowjump?jump=previousslide" highlightClick="1"/>
          </p:cNvPr>
          <p:cNvSpPr/>
          <p:nvPr/>
        </p:nvSpPr>
        <p:spPr>
          <a:xfrm>
            <a:off x="381000" y="5715000"/>
            <a:ext cx="685800" cy="609600"/>
          </a:xfrm>
          <a:prstGeom prst="actionButtonBackPrevious">
            <a:avLst/>
          </a:prstGeom>
          <a:solidFill>
            <a:srgbClr val="9C487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'action : Personnalisé 12">
            <a:hlinkClick r:id="rId2" action="ppaction://hlinksldjump" highlightClick="1"/>
          </p:cNvPr>
          <p:cNvSpPr/>
          <p:nvPr/>
        </p:nvSpPr>
        <p:spPr>
          <a:xfrm>
            <a:off x="0" y="1295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/>
                <a:cs typeface="Arial"/>
              </a:rPr>
              <a:t>ENVIRONNEMENT</a:t>
            </a:r>
            <a:endParaRPr lang="fr-FR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Bouton d'action : Personnalisé 13">
            <a:hlinkClick r:id="rId3" action="ppaction://hlinksldjump" highlightClick="1"/>
          </p:cNvPr>
          <p:cNvSpPr/>
          <p:nvPr/>
        </p:nvSpPr>
        <p:spPr>
          <a:xfrm>
            <a:off x="0" y="2057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SANTE</a:t>
            </a:r>
            <a:endParaRPr lang="fr-FR" b="1" dirty="0">
              <a:effectLst/>
              <a:latin typeface="Arial"/>
              <a:cs typeface="Arial"/>
            </a:endParaRPr>
          </a:p>
        </p:txBody>
      </p:sp>
      <p:sp>
        <p:nvSpPr>
          <p:cNvPr id="15" name="Bouton d'action : Personnalisé 14">
            <a:hlinkClick r:id="rId4" action="ppaction://hlinksldjump" highlightClick="1"/>
          </p:cNvPr>
          <p:cNvSpPr/>
          <p:nvPr/>
        </p:nvSpPr>
        <p:spPr>
          <a:xfrm>
            <a:off x="0" y="2819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INDUSTRIE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6" name="Bouton d'action : Personnalisé 15">
            <a:hlinkClick r:id="rId5" action="ppaction://hlinksldjump" highlightClick="1"/>
          </p:cNvPr>
          <p:cNvSpPr/>
          <p:nvPr/>
        </p:nvSpPr>
        <p:spPr>
          <a:xfrm>
            <a:off x="0" y="3581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RECHERCHE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7" name="Bouton d'action : Personnalisé 16">
            <a:hlinkClick r:id="rId6" action="ppaction://hlinksldjump" highlightClick="1"/>
          </p:cNvPr>
          <p:cNvSpPr/>
          <p:nvPr/>
        </p:nvSpPr>
        <p:spPr>
          <a:xfrm>
            <a:off x="0" y="4343400"/>
            <a:ext cx="2438400" cy="685800"/>
          </a:xfrm>
          <a:prstGeom prst="actionButtonBlank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LES ETUDES</a:t>
            </a:r>
            <a:endParaRPr lang="fr-FR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895600" y="685800"/>
            <a:ext cx="30480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r>
              <a:rPr lang="fr-FR" dirty="0" smtClean="0"/>
              <a:t>Elodie, Chercheur, chef de projet chez SILAB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495800" y="0"/>
            <a:ext cx="3124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2400" dirty="0" smtClean="0">
                <a:latin typeface="Arial"/>
                <a:cs typeface="Arial"/>
              </a:rPr>
              <a:t>RECHERCHE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25" name="Bouton d'action : Personnalisé 24">
            <a:hlinkClick r:id="" action="ppaction://hlinkshowjump?jump=lastslide" highlightClick="1"/>
          </p:cNvPr>
          <p:cNvSpPr/>
          <p:nvPr/>
        </p:nvSpPr>
        <p:spPr>
          <a:xfrm>
            <a:off x="0" y="5029200"/>
            <a:ext cx="2438400" cy="533400"/>
          </a:xfrm>
          <a:prstGeom prst="actionButtonBlan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LEXIQUE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915816" y="2780928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« </a:t>
            </a:r>
            <a:r>
              <a:rPr lang="fr-FR" sz="20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… Le bac STL-</a:t>
            </a:r>
            <a:r>
              <a:rPr lang="fr-FR" sz="20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biotechnologies </a:t>
            </a:r>
            <a:r>
              <a:rPr lang="fr-FR" sz="20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est un excellent 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tremplin</a:t>
            </a:r>
            <a:r>
              <a:rPr lang="fr-FR" sz="20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et permet la 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familiarisation à la biologie </a:t>
            </a:r>
            <a:r>
              <a:rPr lang="fr-FR" sz="20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d'un point de vue aussi bien 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technique</a:t>
            </a:r>
            <a:r>
              <a:rPr lang="fr-FR" sz="20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que 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théorique</a:t>
            </a:r>
            <a:r>
              <a:rPr lang="fr-FR" sz="20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. </a:t>
            </a:r>
            <a:endParaRPr lang="fr-FR" sz="2000" dirty="0" smtClean="0">
              <a:solidFill>
                <a:srgbClr val="000000"/>
              </a:solidFill>
              <a:latin typeface="Arial"/>
              <a:ea typeface="Lucida Grande"/>
              <a:cs typeface="Arial"/>
            </a:endParaRPr>
          </a:p>
          <a:p>
            <a:r>
              <a:rPr lang="fr-FR" sz="20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Aujourd’hui</a:t>
            </a:r>
            <a:r>
              <a:rPr lang="fr-FR" sz="20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, je suis chercheur chez SILAB où je d</a:t>
            </a:r>
            <a:r>
              <a:rPr lang="fr-FR" sz="2000" dirty="0">
                <a:latin typeface="Arial"/>
                <a:cs typeface="Arial"/>
              </a:rPr>
              <a:t>éveloppe un modèle cellulaire permettant l'analyse des mécanismes de recyclage cellulaire »… </a:t>
            </a:r>
            <a:r>
              <a:rPr lang="fr-FR" sz="2000" i="1" dirty="0">
                <a:latin typeface="Arial"/>
                <a:cs typeface="Arial"/>
              </a:rPr>
              <a:t>Elodie</a:t>
            </a:r>
          </a:p>
          <a:p>
            <a:endParaRPr lang="fr-FR" sz="2000" i="1" dirty="0">
              <a:latin typeface="Arial"/>
              <a:cs typeface="Arial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1340768"/>
            <a:ext cx="2160240" cy="135015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8"/>
          <a:srcRect t="3053" b="11461"/>
          <a:stretch/>
        </p:blipFill>
        <p:spPr>
          <a:xfrm>
            <a:off x="6228184" y="5083341"/>
            <a:ext cx="2620976" cy="158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2819400" y="692696"/>
            <a:ext cx="2286000" cy="10717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STL</a:t>
            </a:r>
            <a:r>
              <a:rPr lang="fr-FR" dirty="0"/>
              <a:t>-Biotechnologies</a:t>
            </a:r>
            <a:endParaRPr lang="fr-FR" dirty="0" smtClean="0"/>
          </a:p>
          <a:p>
            <a:pPr algn="ctr"/>
            <a:r>
              <a:rPr lang="fr-FR" dirty="0" smtClean="0"/>
              <a:t>BTS Biotechnologies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2438400" cy="1295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Arial"/>
                <a:cs typeface="Arial"/>
              </a:rPr>
              <a:t>APRES </a:t>
            </a:r>
            <a:r>
              <a:rPr lang="fr-FR" sz="3200" dirty="0" smtClean="0"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Arial"/>
                <a:cs typeface="Arial"/>
              </a:rPr>
              <a:t>UN</a:t>
            </a:r>
            <a:r>
              <a:rPr lang="fr-FR" sz="3200" dirty="0" smtClean="0">
                <a:latin typeface="Arial"/>
                <a:cs typeface="Arial"/>
              </a:rPr>
              <a:t> BAC STL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2438400" cy="54229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Bouton d'action : Suivant 7">
            <a:hlinkClick r:id="" action="ppaction://hlinkshowjump?jump=nextslide" highlightClick="1"/>
          </p:cNvPr>
          <p:cNvSpPr/>
          <p:nvPr/>
        </p:nvSpPr>
        <p:spPr>
          <a:xfrm>
            <a:off x="1371600" y="5715000"/>
            <a:ext cx="685800" cy="609600"/>
          </a:xfrm>
          <a:prstGeom prst="actionButtonForwardNext">
            <a:avLst/>
          </a:prstGeom>
          <a:solidFill>
            <a:srgbClr val="2A7D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 : Précédent 8">
            <a:hlinkClick r:id="" action="ppaction://hlinkshowjump?jump=previousslide" highlightClick="1"/>
          </p:cNvPr>
          <p:cNvSpPr/>
          <p:nvPr/>
        </p:nvSpPr>
        <p:spPr>
          <a:xfrm>
            <a:off x="381000" y="5715000"/>
            <a:ext cx="685800" cy="609600"/>
          </a:xfrm>
          <a:prstGeom prst="actionButtonBackPrevious">
            <a:avLst/>
          </a:prstGeom>
          <a:solidFill>
            <a:srgbClr val="9C487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'action : Personnalisé 12">
            <a:hlinkClick r:id="rId2" action="ppaction://hlinksldjump" highlightClick="1"/>
          </p:cNvPr>
          <p:cNvSpPr/>
          <p:nvPr/>
        </p:nvSpPr>
        <p:spPr>
          <a:xfrm>
            <a:off x="0" y="1295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/>
                <a:cs typeface="Arial"/>
              </a:rPr>
              <a:t>ENVIRONNEMENT</a:t>
            </a:r>
            <a:endParaRPr lang="fr-FR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Bouton d'action : Personnalisé 13">
            <a:hlinkClick r:id="rId3" action="ppaction://hlinksldjump" highlightClick="1"/>
          </p:cNvPr>
          <p:cNvSpPr/>
          <p:nvPr/>
        </p:nvSpPr>
        <p:spPr>
          <a:xfrm>
            <a:off x="0" y="2057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SANTE</a:t>
            </a:r>
            <a:endParaRPr lang="fr-FR" b="1" dirty="0">
              <a:effectLst/>
              <a:latin typeface="Arial"/>
              <a:cs typeface="Arial"/>
            </a:endParaRPr>
          </a:p>
        </p:txBody>
      </p:sp>
      <p:sp>
        <p:nvSpPr>
          <p:cNvPr id="15" name="Bouton d'action : Personnalisé 14">
            <a:hlinkClick r:id="rId4" action="ppaction://hlinksldjump" highlightClick="1"/>
          </p:cNvPr>
          <p:cNvSpPr/>
          <p:nvPr/>
        </p:nvSpPr>
        <p:spPr>
          <a:xfrm>
            <a:off x="0" y="2819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INDUSTRIE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6" name="Bouton d'action : Personnalisé 15">
            <a:hlinkClick r:id="rId5" action="ppaction://hlinksldjump" highlightClick="1"/>
          </p:cNvPr>
          <p:cNvSpPr/>
          <p:nvPr/>
        </p:nvSpPr>
        <p:spPr>
          <a:xfrm>
            <a:off x="0" y="3581400"/>
            <a:ext cx="2438400" cy="762000"/>
          </a:xfrm>
          <a:prstGeom prst="actionButtonBlank">
            <a:avLst/>
          </a:prstGeom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RECHERCHE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7" name="Bouton d'action : Personnalisé 16">
            <a:hlinkClick r:id="rId6" action="ppaction://hlinksldjump" highlightClick="1"/>
          </p:cNvPr>
          <p:cNvSpPr/>
          <p:nvPr/>
        </p:nvSpPr>
        <p:spPr>
          <a:xfrm>
            <a:off x="0" y="4343400"/>
            <a:ext cx="2438400" cy="685800"/>
          </a:xfrm>
          <a:prstGeom prst="actionButtonBlank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LES ETUDES</a:t>
            </a:r>
            <a:endParaRPr lang="fr-FR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2699792" y="2420888"/>
            <a:ext cx="5943600" cy="16470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« … 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La série STL-</a:t>
            </a: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Biotechnologies </a:t>
            </a:r>
            <a:r>
              <a:rPr lang="fr-FR" b="1" dirty="0">
                <a:solidFill>
                  <a:srgbClr val="000000"/>
                </a:solidFill>
                <a:latin typeface="Arial"/>
                <a:cs typeface="Arial"/>
              </a:rPr>
              <a:t>nous prépare vraiment au travail de laboratoire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. Les techniques enseignées sont vraiment très intéressantes et très formatrices pour la suite</a:t>
            </a: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fr-FR" sz="2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»… </a:t>
            </a:r>
            <a:r>
              <a:rPr lang="fr-FR" sz="2000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Claudine </a:t>
            </a:r>
            <a:endParaRPr lang="fr-FR" sz="2000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495800" y="0"/>
            <a:ext cx="3124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2400" dirty="0" smtClean="0">
                <a:latin typeface="Arial"/>
                <a:cs typeface="Arial"/>
              </a:rPr>
              <a:t>RECHERCHE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562600" y="692696"/>
            <a:ext cx="30480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fr-FR" dirty="0" smtClean="0"/>
              <a:t>Claudine, technicienne de recherche</a:t>
            </a:r>
            <a:endParaRPr lang="fr-FR" dirty="0"/>
          </a:p>
        </p:txBody>
      </p:sp>
      <p:sp>
        <p:nvSpPr>
          <p:cNvPr id="27" name="Bouton d'action : Personnalisé 26">
            <a:hlinkClick r:id="" action="ppaction://hlinkshowjump?jump=lastslide" highlightClick="1"/>
          </p:cNvPr>
          <p:cNvSpPr/>
          <p:nvPr/>
        </p:nvSpPr>
        <p:spPr>
          <a:xfrm>
            <a:off x="0" y="5029200"/>
            <a:ext cx="2438400" cy="457200"/>
          </a:xfrm>
          <a:prstGeom prst="actionButtonBlank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LEXIQUE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7"/>
          <a:srcRect b="16785"/>
          <a:stretch/>
        </p:blipFill>
        <p:spPr>
          <a:xfrm>
            <a:off x="5940152" y="4725144"/>
            <a:ext cx="2808312" cy="1849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Ciel.thmx</Template>
  <TotalTime>3421</TotalTime>
  <Words>429</Words>
  <Application>Microsoft Macintosh PowerPoint</Application>
  <PresentationFormat>Présentation à l'écran (4:3)</PresentationFormat>
  <Paragraphs>153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APRES UN BAC STL</vt:lpstr>
      <vt:lpstr>APRES UN BAC STL</vt:lpstr>
      <vt:lpstr>APRES UN BAC STL</vt:lpstr>
      <vt:lpstr>APRES UN BAC STL</vt:lpstr>
      <vt:lpstr>APRES UN BAC STL</vt:lpstr>
      <vt:lpstr>APRES UN BAC STL</vt:lpstr>
      <vt:lpstr>APRES UN BAC STL</vt:lpstr>
      <vt:lpstr>APRES UN BAC STL</vt:lpstr>
      <vt:lpstr>APRES UN BAC STL</vt:lpstr>
      <vt:lpstr>APRES UN BAC STL</vt:lpstr>
      <vt:lpstr>APRES UN BAC STL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Maxime</dc:creator>
  <cp:lastModifiedBy>Géraldine CARAYOL</cp:lastModifiedBy>
  <cp:revision>265</cp:revision>
  <dcterms:created xsi:type="dcterms:W3CDTF">2012-11-25T21:37:40Z</dcterms:created>
  <dcterms:modified xsi:type="dcterms:W3CDTF">2012-12-02T16:41:21Z</dcterms:modified>
</cp:coreProperties>
</file>