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98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4437B5-BCA0-4D84-82CA-D3472CAC49A9}" type="datetimeFigureOut">
              <a:rPr lang="fr-FR" smtClean="0"/>
              <a:t>17/12/2017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0339CB-D7C9-4EF3-8D04-2EBC380997AA}" type="slidenum">
              <a:rPr lang="fr-FR" smtClean="0"/>
              <a:t>‹N°›</a:t>
            </a:fld>
            <a:endParaRPr lang="fr-FR"/>
          </a:p>
        </p:txBody>
      </p:sp>
    </p:spTree>
    <p:extLst>
      <p:ext uri="{BB962C8B-B14F-4D97-AF65-F5344CB8AC3E}">
        <p14:creationId xmlns:p14="http://schemas.microsoft.com/office/powerpoint/2010/main" val="2343678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C0AF165-5DE4-4A07-8F3F-530D67CA7733}" type="slidenum">
              <a:rPr lang="fr-FR" smtClean="0"/>
              <a:pPr/>
              <a:t>1</a:t>
            </a:fld>
            <a:endParaRPr lang="fr-FR"/>
          </a:p>
        </p:txBody>
      </p:sp>
    </p:spTree>
    <p:extLst>
      <p:ext uri="{BB962C8B-B14F-4D97-AF65-F5344CB8AC3E}">
        <p14:creationId xmlns:p14="http://schemas.microsoft.com/office/powerpoint/2010/main" val="3485943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8F61BFB-8E6B-4E11-92DB-C5CECEC24870}" type="slidenum">
              <a:rPr lang="fr-FR" smtClean="0"/>
              <a:pPr/>
              <a:t>18</a:t>
            </a:fld>
            <a:endParaRPr lang="fr-FR"/>
          </a:p>
        </p:txBody>
      </p:sp>
    </p:spTree>
    <p:extLst>
      <p:ext uri="{BB962C8B-B14F-4D97-AF65-F5344CB8AC3E}">
        <p14:creationId xmlns:p14="http://schemas.microsoft.com/office/powerpoint/2010/main" val="1452796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0" dirty="0" smtClean="0">
                <a:solidFill>
                  <a:srgbClr val="231F20"/>
                </a:solidFill>
                <a:effectLst/>
                <a:latin typeface="Interstate-Black"/>
              </a:rPr>
              <a:t>Site Terminale 2017/2018</a:t>
            </a:r>
          </a:p>
          <a:p>
            <a:r>
              <a:rPr lang="fr-FR" sz="1200" b="0" i="0" dirty="0" smtClean="0">
                <a:solidFill>
                  <a:srgbClr val="231F20"/>
                </a:solidFill>
                <a:effectLst/>
                <a:latin typeface="Interstate-Black"/>
              </a:rPr>
              <a:t>Dans le cadre du Plan Etudiants, l’Onisep a développé un nouveau site</a:t>
            </a:r>
            <a:r>
              <a:rPr lang="fr-FR" sz="1200" b="0" i="0" baseline="0" dirty="0" smtClean="0">
                <a:solidFill>
                  <a:srgbClr val="231F20"/>
                </a:solidFill>
                <a:effectLst/>
                <a:latin typeface="Interstate-Black"/>
              </a:rPr>
              <a:t> </a:t>
            </a:r>
            <a:r>
              <a:rPr lang="fr-FR" sz="1200" b="0" i="0" dirty="0" smtClean="0">
                <a:solidFill>
                  <a:srgbClr val="231F20"/>
                </a:solidFill>
                <a:effectLst/>
                <a:latin typeface="Interstate-Black"/>
              </a:rPr>
              <a:t>dédié aux lycéens de terminale. Il s’agit de donner des clés sur les</a:t>
            </a:r>
            <a:br>
              <a:rPr lang="fr-FR" sz="1200" b="0" i="0" dirty="0" smtClean="0">
                <a:solidFill>
                  <a:srgbClr val="231F20"/>
                </a:solidFill>
                <a:effectLst/>
                <a:latin typeface="Interstate-Black"/>
              </a:rPr>
            </a:br>
            <a:r>
              <a:rPr lang="fr-FR" sz="1200" b="0" i="0" dirty="0" smtClean="0">
                <a:solidFill>
                  <a:srgbClr val="231F20"/>
                </a:solidFill>
                <a:effectLst/>
                <a:latin typeface="Interstate-Black"/>
              </a:rPr>
              <a:t>filières de formation post-bac pour éclairer leurs choix d’orientation.</a:t>
            </a:r>
            <a:br>
              <a:rPr lang="fr-FR" sz="1200" b="0" i="0" dirty="0" smtClean="0">
                <a:solidFill>
                  <a:srgbClr val="231F20"/>
                </a:solidFill>
                <a:effectLst/>
                <a:latin typeface="Interstate-Black"/>
              </a:rPr>
            </a:br>
            <a:r>
              <a:rPr lang="fr-FR" sz="1200" b="0" i="0" dirty="0" smtClean="0">
                <a:solidFill>
                  <a:srgbClr val="231F20"/>
                </a:solidFill>
                <a:effectLst/>
                <a:latin typeface="Interstate-Black"/>
              </a:rPr>
              <a:t>Ce site présente 5 étapes pour accompagner la démarche des lycéens</a:t>
            </a:r>
            <a:r>
              <a:rPr lang="fr-FR" sz="1200" b="0" i="0" baseline="0" dirty="0" smtClean="0">
                <a:solidFill>
                  <a:srgbClr val="231F20"/>
                </a:solidFill>
                <a:effectLst/>
                <a:latin typeface="Interstate-Black"/>
              </a:rPr>
              <a:t> </a:t>
            </a:r>
            <a:r>
              <a:rPr lang="fr-FR" sz="1200" b="0" i="0" dirty="0" smtClean="0">
                <a:solidFill>
                  <a:srgbClr val="231F20"/>
                </a:solidFill>
                <a:effectLst/>
                <a:latin typeface="Interstate-Black"/>
              </a:rPr>
              <a:t>vers l’enseignement supérieur. Il propose une approche vivante avec</a:t>
            </a:r>
            <a:br>
              <a:rPr lang="fr-FR" sz="1200" b="0" i="0" dirty="0" smtClean="0">
                <a:solidFill>
                  <a:srgbClr val="231F20"/>
                </a:solidFill>
                <a:effectLst/>
                <a:latin typeface="Interstate-Black"/>
              </a:rPr>
            </a:br>
            <a:r>
              <a:rPr lang="fr-FR" sz="1200" b="0" i="0" dirty="0" smtClean="0">
                <a:solidFill>
                  <a:srgbClr val="231F20"/>
                </a:solidFill>
                <a:effectLst/>
                <a:latin typeface="Interstate-Black"/>
              </a:rPr>
              <a:t>des conseils pratiques et des retours d’expériences d’enseignants</a:t>
            </a:r>
            <a:r>
              <a:rPr lang="fr-FR" sz="1200" b="0" i="0" baseline="0" dirty="0" smtClean="0">
                <a:solidFill>
                  <a:srgbClr val="231F20"/>
                </a:solidFill>
                <a:effectLst/>
                <a:latin typeface="Interstate-Black"/>
              </a:rPr>
              <a:t> </a:t>
            </a:r>
            <a:r>
              <a:rPr lang="fr-FR" sz="1200" b="0" i="0" dirty="0" smtClean="0">
                <a:solidFill>
                  <a:srgbClr val="231F20"/>
                </a:solidFill>
                <a:effectLst/>
                <a:latin typeface="Interstate-Black"/>
              </a:rPr>
              <a:t>et d’étudiants, ainsi que des quiz pour tester ses connaissances sur</a:t>
            </a:r>
            <a:br>
              <a:rPr lang="fr-FR" sz="1200" b="0" i="0" dirty="0" smtClean="0">
                <a:solidFill>
                  <a:srgbClr val="231F20"/>
                </a:solidFill>
                <a:effectLst/>
                <a:latin typeface="Interstate-Black"/>
              </a:rPr>
            </a:br>
            <a:r>
              <a:rPr lang="fr-FR" sz="1200" b="0" i="0" dirty="0" smtClean="0">
                <a:solidFill>
                  <a:srgbClr val="231F20"/>
                </a:solidFill>
                <a:effectLst/>
                <a:latin typeface="Interstate-Black"/>
              </a:rPr>
              <a:t>les formations.</a:t>
            </a:r>
          </a:p>
          <a:p>
            <a:r>
              <a:rPr lang="fr-FR" dirty="0" smtClean="0"/>
              <a:t> </a:t>
            </a:r>
            <a:br>
              <a:rPr lang="fr-FR" dirty="0" smtClean="0"/>
            </a:br>
            <a:r>
              <a:rPr lang="fr-FR" sz="1200" b="1" i="1" dirty="0" smtClean="0">
                <a:solidFill>
                  <a:srgbClr val="C8242B"/>
                </a:solidFill>
                <a:effectLst/>
                <a:latin typeface="Interstate-Black"/>
              </a:rPr>
              <a:t>“J’EXPLORE LES POSSIBLES”</a:t>
            </a:r>
            <a:r>
              <a:rPr lang="fr-FR" sz="1200" b="0" i="0" dirty="0" smtClean="0">
                <a:solidFill>
                  <a:srgbClr val="C8242B"/>
                </a:solidFill>
                <a:effectLst/>
                <a:latin typeface="Interstate-Black"/>
              </a:rPr>
              <a:t/>
            </a:r>
            <a:br>
              <a:rPr lang="fr-FR" sz="1200" b="0" i="0" dirty="0" smtClean="0">
                <a:solidFill>
                  <a:srgbClr val="C8242B"/>
                </a:solidFill>
                <a:effectLst/>
                <a:latin typeface="Interstate-Black"/>
              </a:rPr>
            </a:br>
            <a:r>
              <a:rPr lang="fr-FR" sz="1200" b="1" i="0" dirty="0" smtClean="0">
                <a:solidFill>
                  <a:srgbClr val="231F20"/>
                </a:solidFill>
                <a:effectLst/>
                <a:latin typeface="Interstate-Bold"/>
              </a:rPr>
              <a:t>www.terminales2017-2018.fr </a:t>
            </a:r>
            <a:r>
              <a:rPr lang="fr-FR" sz="1200" b="0" i="0" dirty="0" smtClean="0">
                <a:solidFill>
                  <a:srgbClr val="231F20"/>
                </a:solidFill>
                <a:effectLst/>
                <a:latin typeface="Interstate-Light"/>
              </a:rPr>
              <a:t>fait un focus sur les poursuites d’études les plus adaptées</a:t>
            </a:r>
            <a:r>
              <a:rPr lang="fr-FR" sz="1200" b="0" i="0" baseline="0" dirty="0" smtClean="0">
                <a:solidFill>
                  <a:srgbClr val="231F20"/>
                </a:solidFill>
                <a:effectLst/>
                <a:latin typeface="Interstate-Light"/>
              </a:rPr>
              <a:t> </a:t>
            </a:r>
            <a:r>
              <a:rPr lang="fr-FR" sz="1200" b="0" i="0" dirty="0" smtClean="0">
                <a:solidFill>
                  <a:srgbClr val="231F20"/>
                </a:solidFill>
                <a:effectLst/>
                <a:latin typeface="Interstate-Light"/>
              </a:rPr>
              <a:t>selon son profil de bac. Il dresse aussi un panorama complet des différentes filières de</a:t>
            </a:r>
            <a:r>
              <a:rPr lang="fr-FR" sz="1200" b="0" i="0" baseline="0" dirty="0" smtClean="0">
                <a:solidFill>
                  <a:srgbClr val="231F20"/>
                </a:solidFill>
                <a:effectLst/>
                <a:latin typeface="Interstate-Light"/>
              </a:rPr>
              <a:t> </a:t>
            </a:r>
            <a:r>
              <a:rPr lang="fr-FR" sz="1200" b="0" i="0" dirty="0" smtClean="0">
                <a:solidFill>
                  <a:srgbClr val="231F20"/>
                </a:solidFill>
                <a:effectLst/>
                <a:latin typeface="Interstate-Light"/>
              </a:rPr>
              <a:t>formation post-bac : BTS/BTSA, DUT, licences, licences professionnelles, masters, prépas,</a:t>
            </a:r>
            <a:br>
              <a:rPr lang="fr-FR" sz="1200" b="0" i="0" dirty="0" smtClean="0">
                <a:solidFill>
                  <a:srgbClr val="231F20"/>
                </a:solidFill>
                <a:effectLst/>
                <a:latin typeface="Interstate-Light"/>
              </a:rPr>
            </a:br>
            <a:r>
              <a:rPr lang="fr-FR" sz="1200" b="0" i="0" dirty="0" smtClean="0">
                <a:solidFill>
                  <a:srgbClr val="231F20"/>
                </a:solidFill>
                <a:effectLst/>
                <a:latin typeface="Interstate-Light"/>
              </a:rPr>
              <a:t>écoles d’ingénieurs, écoles de commerce, écoles spécialisées et IEP. Sont ainsi abordés</a:t>
            </a:r>
            <a:r>
              <a:rPr lang="fr-FR" sz="1200" b="0" i="0" baseline="0" dirty="0" smtClean="0">
                <a:solidFill>
                  <a:srgbClr val="231F20"/>
                </a:solidFill>
                <a:effectLst/>
                <a:latin typeface="Interstate-Light"/>
              </a:rPr>
              <a:t> </a:t>
            </a:r>
            <a:r>
              <a:rPr lang="fr-FR" sz="1200" b="0" i="0" dirty="0" smtClean="0">
                <a:solidFill>
                  <a:srgbClr val="231F20"/>
                </a:solidFill>
                <a:effectLst/>
                <a:latin typeface="Interstate-Light"/>
              </a:rPr>
              <a:t>l’organisation des études, la durée des études, le rythme de travail, mais aussi les poursuites d’études et les perspectives d’insertion professionnelle. Des fiches synthétiques</a:t>
            </a:r>
            <a:r>
              <a:rPr lang="fr-FR" sz="1200" b="0" i="0" baseline="0" dirty="0" smtClean="0">
                <a:solidFill>
                  <a:srgbClr val="231F20"/>
                </a:solidFill>
                <a:effectLst/>
                <a:latin typeface="Interstate-Light"/>
              </a:rPr>
              <a:t> </a:t>
            </a:r>
            <a:r>
              <a:rPr lang="fr-FR" sz="1200" b="0" i="0" dirty="0" smtClean="0">
                <a:solidFill>
                  <a:srgbClr val="231F20"/>
                </a:solidFill>
                <a:effectLst/>
                <a:latin typeface="Interstate-Light"/>
              </a:rPr>
              <a:t>présentent les programmes des 45 licences.</a:t>
            </a:r>
            <a:r>
              <a:rPr lang="fr-FR" dirty="0" smtClean="0"/>
              <a:t> </a:t>
            </a:r>
          </a:p>
          <a:p>
            <a:r>
              <a:rPr lang="fr-FR" b="1" i="1" dirty="0" smtClean="0"/>
              <a:t/>
            </a:r>
            <a:br>
              <a:rPr lang="fr-FR" b="1" i="1" dirty="0" smtClean="0"/>
            </a:br>
            <a:r>
              <a:rPr lang="fr-FR" sz="1200" b="1" i="1" dirty="0" smtClean="0">
                <a:solidFill>
                  <a:srgbClr val="C8242B"/>
                </a:solidFill>
                <a:effectLst/>
                <a:latin typeface="Interstate-Black"/>
              </a:rPr>
              <a:t>JE DÉCOUVRE LES FORMATIONS DE L’ENSEIGNEMENT SUPÉRIEUR”</a:t>
            </a:r>
            <a:r>
              <a:rPr lang="fr-FR" sz="1200" b="0" i="0" dirty="0" smtClean="0">
                <a:solidFill>
                  <a:srgbClr val="C8242B"/>
                </a:solidFill>
                <a:effectLst/>
                <a:latin typeface="Interstate-Black"/>
              </a:rPr>
              <a:t/>
            </a:r>
            <a:br>
              <a:rPr lang="fr-FR" sz="1200" b="0" i="0" dirty="0" smtClean="0">
                <a:solidFill>
                  <a:srgbClr val="C8242B"/>
                </a:solidFill>
                <a:effectLst/>
                <a:latin typeface="Interstate-Black"/>
              </a:rPr>
            </a:br>
            <a:r>
              <a:rPr lang="fr-FR" sz="1200" b="0" i="0" dirty="0" smtClean="0">
                <a:solidFill>
                  <a:srgbClr val="231F20"/>
                </a:solidFill>
                <a:effectLst/>
                <a:latin typeface="Interstate-Light"/>
              </a:rPr>
              <a:t>Dans cette rubrique, </a:t>
            </a:r>
            <a:r>
              <a:rPr lang="fr-FR" sz="1200" b="1" i="0" dirty="0" smtClean="0">
                <a:solidFill>
                  <a:srgbClr val="231F20"/>
                </a:solidFill>
                <a:effectLst/>
                <a:latin typeface="Interstate-Bold"/>
              </a:rPr>
              <a:t>www.terminales2017-2018.fr </a:t>
            </a:r>
            <a:r>
              <a:rPr lang="fr-FR" sz="1200" b="0" i="0" dirty="0" smtClean="0">
                <a:solidFill>
                  <a:srgbClr val="231F20"/>
                </a:solidFill>
                <a:effectLst/>
                <a:latin typeface="Interstate-Light"/>
              </a:rPr>
              <a:t>fait la part belle aux témoignages (« Ma 1</a:t>
            </a:r>
            <a:r>
              <a:rPr lang="fr-FR" sz="1200" b="0" i="0" baseline="30000" dirty="0" smtClean="0">
                <a:solidFill>
                  <a:srgbClr val="231F20"/>
                </a:solidFill>
                <a:effectLst/>
                <a:latin typeface="Interstate-Light"/>
              </a:rPr>
              <a:t>ère</a:t>
            </a:r>
            <a:r>
              <a:rPr lang="fr-FR" sz="1200" b="0" i="0" dirty="0" smtClean="0">
                <a:solidFill>
                  <a:srgbClr val="231F20"/>
                </a:solidFill>
                <a:effectLst/>
                <a:latin typeface="Interstate-Light"/>
              </a:rPr>
              <a:t> année en… »). Des étudiants expliquent leur choix de formation post-bac, racontent leur quotidien, les</a:t>
            </a:r>
            <a:r>
              <a:rPr lang="fr-FR" sz="1200" b="0" i="0" baseline="0" dirty="0" smtClean="0">
                <a:solidFill>
                  <a:srgbClr val="231F20"/>
                </a:solidFill>
                <a:effectLst/>
                <a:latin typeface="Interstate-Light"/>
              </a:rPr>
              <a:t> </a:t>
            </a:r>
            <a:r>
              <a:rPr lang="fr-FR" sz="1200" b="0" i="0" dirty="0" smtClean="0">
                <a:solidFill>
                  <a:srgbClr val="231F20"/>
                </a:solidFill>
                <a:effectLst/>
                <a:latin typeface="Interstate-Light"/>
              </a:rPr>
              <a:t>éventuelles difficultés rencontrées et leurs projets d’avenir.</a:t>
            </a:r>
          </a:p>
          <a:p>
            <a:r>
              <a:rPr lang="fr-FR" sz="1200" b="0" i="0" dirty="0" smtClean="0">
                <a:solidFill>
                  <a:srgbClr val="231F20"/>
                </a:solidFill>
                <a:effectLst/>
                <a:latin typeface="Interstate-Light"/>
              </a:rPr>
              <a:t>Dans un dossier consacré à la</a:t>
            </a:r>
            <a:r>
              <a:rPr lang="fr-FR" sz="1200" b="0" i="0" baseline="0" dirty="0" smtClean="0">
                <a:solidFill>
                  <a:srgbClr val="231F20"/>
                </a:solidFill>
                <a:effectLst/>
                <a:latin typeface="Interstate-Light"/>
              </a:rPr>
              <a:t> </a:t>
            </a:r>
            <a:r>
              <a:rPr lang="fr-FR" sz="1200" b="0" i="0" dirty="0" smtClean="0">
                <a:solidFill>
                  <a:srgbClr val="231F20"/>
                </a:solidFill>
                <a:effectLst/>
                <a:latin typeface="Interstate-Light"/>
              </a:rPr>
              <a:t>réussite en licence, enseignants et étudiants apportent leurs éclairages sur l’organisation</a:t>
            </a:r>
            <a:r>
              <a:rPr lang="fr-FR" sz="1200" b="0" i="0" baseline="0" dirty="0" smtClean="0">
                <a:solidFill>
                  <a:srgbClr val="231F20"/>
                </a:solidFill>
                <a:effectLst/>
                <a:latin typeface="Interstate-Light"/>
              </a:rPr>
              <a:t> </a:t>
            </a:r>
            <a:r>
              <a:rPr lang="fr-FR" sz="1200" b="0" i="0" dirty="0" smtClean="0">
                <a:solidFill>
                  <a:srgbClr val="231F20"/>
                </a:solidFill>
                <a:effectLst/>
                <a:latin typeface="Interstate-Light"/>
              </a:rPr>
              <a:t>du travail, les dispositifs d’accompagnement à l’université… Via un moteur de recherche,</a:t>
            </a:r>
            <a:r>
              <a:rPr lang="fr-FR" sz="1200" b="0" i="0" baseline="0" dirty="0" smtClean="0">
                <a:solidFill>
                  <a:srgbClr val="231F20"/>
                </a:solidFill>
                <a:effectLst/>
                <a:latin typeface="Interstate-Light"/>
              </a:rPr>
              <a:t> </a:t>
            </a:r>
            <a:r>
              <a:rPr lang="fr-FR" sz="1200" b="0" i="0" dirty="0" smtClean="0">
                <a:solidFill>
                  <a:srgbClr val="231F20"/>
                </a:solidFill>
                <a:effectLst/>
                <a:latin typeface="Interstate-Light"/>
              </a:rPr>
              <a:t>les internautes peuvent également accéder à l’ensemble des formations post-bac et aux</a:t>
            </a:r>
            <a:r>
              <a:rPr lang="fr-FR" sz="1200" b="0" i="0" baseline="0" dirty="0" smtClean="0">
                <a:solidFill>
                  <a:srgbClr val="231F20"/>
                </a:solidFill>
                <a:effectLst/>
                <a:latin typeface="Interstate-Light"/>
              </a:rPr>
              <a:t> </a:t>
            </a:r>
            <a:r>
              <a:rPr lang="fr-FR" sz="1200" b="0" i="0" dirty="0" smtClean="0">
                <a:solidFill>
                  <a:srgbClr val="231F20"/>
                </a:solidFill>
                <a:effectLst/>
                <a:latin typeface="Interstate-Light"/>
              </a:rPr>
              <a:t>établissements qui les proposent.</a:t>
            </a:r>
            <a:r>
              <a:rPr lang="fr-FR" dirty="0" smtClean="0"/>
              <a:t> </a:t>
            </a:r>
          </a:p>
          <a:p>
            <a:endParaRPr lang="fr-FR" b="1" i="1" dirty="0" smtClean="0"/>
          </a:p>
          <a:p>
            <a:r>
              <a:rPr lang="fr-FR" sz="1200" b="1" i="1" dirty="0" smtClean="0">
                <a:solidFill>
                  <a:srgbClr val="C8242B"/>
                </a:solidFill>
                <a:effectLst/>
                <a:latin typeface="Interstate-Black"/>
              </a:rPr>
              <a:t>“J’APPROFONDIS CERTAINES FILIÈRES POUR ÉCLAIRER MES CHOIX”</a:t>
            </a:r>
            <a:br>
              <a:rPr lang="fr-FR" sz="1200" b="1" i="1" dirty="0" smtClean="0">
                <a:solidFill>
                  <a:srgbClr val="C8242B"/>
                </a:solidFill>
                <a:effectLst/>
                <a:latin typeface="Interstate-Black"/>
              </a:rPr>
            </a:br>
            <a:r>
              <a:rPr lang="fr-FR" sz="1200" b="0" i="0" dirty="0" smtClean="0">
                <a:solidFill>
                  <a:srgbClr val="231F20"/>
                </a:solidFill>
                <a:effectLst/>
                <a:latin typeface="Interstate-Light"/>
              </a:rPr>
              <a:t>Cette rubrique fait un zoom sur certaines filières (écoles d’art, études médicales, domaine</a:t>
            </a:r>
            <a:r>
              <a:rPr lang="fr-FR" sz="1200" b="0" i="0" baseline="0" dirty="0" smtClean="0">
                <a:solidFill>
                  <a:srgbClr val="231F20"/>
                </a:solidFill>
                <a:effectLst/>
                <a:latin typeface="Interstate-Light"/>
              </a:rPr>
              <a:t> </a:t>
            </a:r>
            <a:r>
              <a:rPr lang="fr-FR" sz="1200" b="0" i="0" dirty="0" smtClean="0">
                <a:solidFill>
                  <a:srgbClr val="231F20"/>
                </a:solidFill>
                <a:effectLst/>
                <a:latin typeface="Interstate-Light"/>
              </a:rPr>
              <a:t>des sciences, de la technologie et de la santé…), dont quelques-unes sont en tension au</a:t>
            </a:r>
            <a:r>
              <a:rPr lang="fr-FR" sz="1200" b="0" i="0" baseline="0" dirty="0" smtClean="0">
                <a:solidFill>
                  <a:srgbClr val="231F20"/>
                </a:solidFill>
                <a:effectLst/>
                <a:latin typeface="Interstate-Light"/>
              </a:rPr>
              <a:t> </a:t>
            </a:r>
            <a:r>
              <a:rPr lang="fr-FR" sz="1200" b="0" i="0" dirty="0" smtClean="0">
                <a:solidFill>
                  <a:srgbClr val="231F20"/>
                </a:solidFill>
                <a:effectLst/>
                <a:latin typeface="Interstate-Light"/>
              </a:rPr>
              <a:t>regard du nombre de candidats (Psychologie, STAPS…). Le site renvoie vers des outils</a:t>
            </a:r>
            <a:br>
              <a:rPr lang="fr-FR" sz="1200" b="0" i="0" dirty="0" smtClean="0">
                <a:solidFill>
                  <a:srgbClr val="231F20"/>
                </a:solidFill>
                <a:effectLst/>
                <a:latin typeface="Interstate-Light"/>
              </a:rPr>
            </a:br>
            <a:r>
              <a:rPr lang="fr-FR" sz="1200" b="0" i="0" dirty="0" smtClean="0">
                <a:solidFill>
                  <a:srgbClr val="231F20"/>
                </a:solidFill>
                <a:effectLst/>
                <a:latin typeface="Interstate-Light"/>
              </a:rPr>
              <a:t>numériques (les MOOCS de France Université Numérique, les plateformes « Sport, STAPS</a:t>
            </a:r>
            <a:r>
              <a:rPr lang="fr-FR" sz="1200" b="0" i="0" baseline="0" dirty="0" smtClean="0">
                <a:solidFill>
                  <a:srgbClr val="231F20"/>
                </a:solidFill>
                <a:effectLst/>
                <a:latin typeface="Interstate-Light"/>
              </a:rPr>
              <a:t> </a:t>
            </a:r>
            <a:r>
              <a:rPr lang="fr-FR" sz="1200" b="0" i="0" dirty="0" smtClean="0">
                <a:solidFill>
                  <a:srgbClr val="231F20"/>
                </a:solidFill>
                <a:effectLst/>
                <a:latin typeface="Interstate-Light"/>
              </a:rPr>
              <a:t>ou pas » et « Psycho ou pas » de l’Onisep) qui permettent de découvrir le contenu de ces</a:t>
            </a:r>
            <a:r>
              <a:rPr lang="fr-FR" sz="1200" b="0" i="0" baseline="0" dirty="0" smtClean="0">
                <a:solidFill>
                  <a:srgbClr val="231F20"/>
                </a:solidFill>
                <a:effectLst/>
                <a:latin typeface="Interstate-Light"/>
              </a:rPr>
              <a:t> </a:t>
            </a:r>
            <a:r>
              <a:rPr lang="fr-FR" sz="1200" b="0" i="0" dirty="0" smtClean="0">
                <a:solidFill>
                  <a:srgbClr val="231F20"/>
                </a:solidFill>
                <a:effectLst/>
                <a:latin typeface="Interstate-Light"/>
              </a:rPr>
              <a:t>formations, le déroulement des cursus, les débouchés professionnels et de déconstruire</a:t>
            </a:r>
            <a:r>
              <a:rPr lang="fr-FR" sz="1200" b="0" i="0" baseline="0" dirty="0" smtClean="0">
                <a:solidFill>
                  <a:srgbClr val="231F20"/>
                </a:solidFill>
                <a:effectLst/>
                <a:latin typeface="Interstate-Light"/>
              </a:rPr>
              <a:t> </a:t>
            </a:r>
            <a:r>
              <a:rPr lang="fr-FR" sz="1200" b="0" i="0" dirty="0" smtClean="0">
                <a:solidFill>
                  <a:srgbClr val="231F20"/>
                </a:solidFill>
                <a:effectLst/>
                <a:latin typeface="Interstate-Light"/>
              </a:rPr>
              <a:t>les idées reçues sur ces filières.</a:t>
            </a:r>
            <a:r>
              <a:rPr lang="fr-FR" dirty="0" smtClean="0"/>
              <a:t> </a:t>
            </a:r>
            <a:br>
              <a:rPr lang="fr-FR" dirty="0" smtClean="0"/>
            </a:br>
            <a:r>
              <a:rPr lang="fr-FR" dirty="0" smtClean="0"/>
              <a:t/>
            </a:r>
            <a:br>
              <a:rPr lang="fr-FR" dirty="0" smtClean="0"/>
            </a:br>
            <a:r>
              <a:rPr lang="fr-FR" sz="1200" b="1" i="1" dirty="0" smtClean="0">
                <a:solidFill>
                  <a:srgbClr val="C8242B"/>
                </a:solidFill>
                <a:effectLst/>
                <a:latin typeface="Interstate-Black"/>
              </a:rPr>
              <a:t>“JE SOUHAITE EN PARLER”</a:t>
            </a:r>
            <a:r>
              <a:rPr lang="fr-FR" sz="1200" b="0" i="0" dirty="0" smtClean="0">
                <a:solidFill>
                  <a:srgbClr val="C8242B"/>
                </a:solidFill>
                <a:effectLst/>
                <a:latin typeface="Interstate-Black"/>
              </a:rPr>
              <a:t/>
            </a:r>
            <a:br>
              <a:rPr lang="fr-FR" sz="1200" b="0" i="0" dirty="0" smtClean="0">
                <a:solidFill>
                  <a:srgbClr val="C8242B"/>
                </a:solidFill>
                <a:effectLst/>
                <a:latin typeface="Interstate-Black"/>
              </a:rPr>
            </a:br>
            <a:r>
              <a:rPr lang="fr-FR" sz="1200" b="1" i="0" dirty="0" smtClean="0">
                <a:solidFill>
                  <a:srgbClr val="231F20"/>
                </a:solidFill>
                <a:effectLst/>
                <a:latin typeface="Interstate-Bold"/>
              </a:rPr>
              <a:t>www.terminales2017-2018.fr </a:t>
            </a:r>
            <a:r>
              <a:rPr lang="fr-FR" sz="1200" b="0" i="0" dirty="0" smtClean="0">
                <a:solidFill>
                  <a:srgbClr val="231F20"/>
                </a:solidFill>
                <a:effectLst/>
                <a:latin typeface="Interstate-Light"/>
              </a:rPr>
              <a:t>identifie tous les interlocuteurs susceptibles d’aider les</a:t>
            </a:r>
            <a:r>
              <a:rPr lang="fr-FR" sz="1200" b="0" i="0" baseline="0" dirty="0" smtClean="0">
                <a:solidFill>
                  <a:srgbClr val="231F20"/>
                </a:solidFill>
                <a:effectLst/>
                <a:latin typeface="Interstate-Light"/>
              </a:rPr>
              <a:t> </a:t>
            </a:r>
            <a:r>
              <a:rPr lang="fr-FR" sz="1200" b="0" i="0" dirty="0" smtClean="0">
                <a:solidFill>
                  <a:srgbClr val="231F20"/>
                </a:solidFill>
                <a:effectLst/>
                <a:latin typeface="Interstate-Light"/>
              </a:rPr>
              <a:t>jeunes et leur famille dans leur démarche d’orientation. Il répertorie ainsi les lieux d’information en France : centres d’information et d’orientation, réseau information jeunesse,</a:t>
            </a:r>
            <a:r>
              <a:rPr lang="fr-FR" sz="1200" b="0" i="0" baseline="0" dirty="0" smtClean="0">
                <a:solidFill>
                  <a:srgbClr val="231F20"/>
                </a:solidFill>
                <a:effectLst/>
                <a:latin typeface="Interstate-Light"/>
              </a:rPr>
              <a:t> </a:t>
            </a:r>
            <a:r>
              <a:rPr lang="fr-FR" sz="1200" b="0" i="0" dirty="0" smtClean="0">
                <a:solidFill>
                  <a:srgbClr val="231F20"/>
                </a:solidFill>
                <a:effectLst/>
                <a:latin typeface="Interstate-Light"/>
              </a:rPr>
              <a:t>services communs universitaires d’information et d’orientation. Il fait un lien sur le service</a:t>
            </a:r>
            <a:r>
              <a:rPr lang="fr-FR" sz="1200" b="0" i="0" baseline="0" dirty="0" smtClean="0">
                <a:solidFill>
                  <a:srgbClr val="231F20"/>
                </a:solidFill>
                <a:effectLst/>
                <a:latin typeface="Interstate-Light"/>
              </a:rPr>
              <a:t> </a:t>
            </a:r>
            <a:r>
              <a:rPr lang="fr-FR" sz="1200" b="0" i="0" dirty="0" smtClean="0">
                <a:solidFill>
                  <a:srgbClr val="231F20"/>
                </a:solidFill>
                <a:effectLst/>
                <a:latin typeface="Interstate-Light"/>
              </a:rPr>
              <a:t>gratuit de l’Onisep, </a:t>
            </a:r>
            <a:r>
              <a:rPr lang="fr-FR" sz="1200" b="1" i="0" dirty="0" smtClean="0">
                <a:solidFill>
                  <a:srgbClr val="231F20"/>
                </a:solidFill>
                <a:effectLst/>
                <a:latin typeface="Interstate-Bold"/>
              </a:rPr>
              <a:t>www.monorientationenligne.fr</a:t>
            </a:r>
            <a:r>
              <a:rPr lang="fr-FR" sz="1200" b="0" i="0" dirty="0" smtClean="0">
                <a:solidFill>
                  <a:srgbClr val="231F20"/>
                </a:solidFill>
                <a:effectLst/>
                <a:latin typeface="Interstate-Light"/>
              </a:rPr>
              <a:t>, dont les conseillers répondent aux</a:t>
            </a:r>
            <a:r>
              <a:rPr lang="fr-FR" sz="1200" b="0" i="0" baseline="0" dirty="0" smtClean="0">
                <a:solidFill>
                  <a:srgbClr val="231F20"/>
                </a:solidFill>
                <a:effectLst/>
                <a:latin typeface="Interstate-Light"/>
              </a:rPr>
              <a:t> </a:t>
            </a:r>
            <a:r>
              <a:rPr lang="fr-FR" sz="1200" b="0" i="0" dirty="0" smtClean="0">
                <a:solidFill>
                  <a:srgbClr val="231F20"/>
                </a:solidFill>
                <a:effectLst/>
                <a:latin typeface="Interstate-Light"/>
              </a:rPr>
              <a:t>questions sur les formations, les métiers et l’orientation par </a:t>
            </a:r>
            <a:r>
              <a:rPr lang="fr-FR" sz="1200" b="0" i="0" dirty="0" err="1" smtClean="0">
                <a:solidFill>
                  <a:srgbClr val="231F20"/>
                </a:solidFill>
                <a:effectLst/>
                <a:latin typeface="Interstate-Light"/>
              </a:rPr>
              <a:t>tchat</a:t>
            </a:r>
            <a:r>
              <a:rPr lang="fr-FR" sz="1200" b="0" i="0" dirty="0" smtClean="0">
                <a:solidFill>
                  <a:srgbClr val="231F20"/>
                </a:solidFill>
                <a:effectLst/>
                <a:latin typeface="Interstate-Light"/>
              </a:rPr>
              <a:t>, mél ou téléphone.</a:t>
            </a:r>
            <a:br>
              <a:rPr lang="fr-FR" sz="1200" b="0" i="0" dirty="0" smtClean="0">
                <a:solidFill>
                  <a:srgbClr val="231F20"/>
                </a:solidFill>
                <a:effectLst/>
                <a:latin typeface="Interstate-Light"/>
              </a:rPr>
            </a:br>
            <a:r>
              <a:rPr lang="fr-FR" sz="1200" b="0" i="0" dirty="0" smtClean="0">
                <a:solidFill>
                  <a:srgbClr val="231F20"/>
                </a:solidFill>
                <a:effectLst/>
                <a:latin typeface="Interstate-Light"/>
              </a:rPr>
              <a:t>Il propose également un calendrier des journées portes ouvertes des établissements pour</a:t>
            </a:r>
            <a:r>
              <a:rPr lang="fr-FR" sz="1200" b="0" i="0" baseline="0" dirty="0" smtClean="0">
                <a:solidFill>
                  <a:srgbClr val="231F20"/>
                </a:solidFill>
                <a:effectLst/>
                <a:latin typeface="Interstate-Light"/>
              </a:rPr>
              <a:t> </a:t>
            </a:r>
            <a:r>
              <a:rPr lang="fr-FR" sz="1200" b="0" i="0" dirty="0" smtClean="0">
                <a:solidFill>
                  <a:srgbClr val="231F20"/>
                </a:solidFill>
                <a:effectLst/>
                <a:latin typeface="Interstate-Light"/>
              </a:rPr>
              <a:t>chaque académie</a:t>
            </a:r>
            <a:r>
              <a:rPr lang="fr-FR" dirty="0" smtClean="0"/>
              <a:t> </a:t>
            </a:r>
          </a:p>
          <a:p>
            <a:endParaRPr lang="fr-FR" dirty="0" smtClean="0"/>
          </a:p>
          <a:p>
            <a:r>
              <a:rPr lang="fr-FR" sz="1200" b="1" i="1" dirty="0" smtClean="0">
                <a:solidFill>
                  <a:srgbClr val="C8242B"/>
                </a:solidFill>
                <a:effectLst/>
                <a:latin typeface="Interstate-Black"/>
              </a:rPr>
              <a:t>“JE PRÉCISE CE QUE JE VAIS DEMANDER”</a:t>
            </a:r>
            <a:r>
              <a:rPr lang="fr-FR" sz="1200" b="0" i="0" dirty="0" smtClean="0">
                <a:solidFill>
                  <a:srgbClr val="C8242B"/>
                </a:solidFill>
                <a:effectLst/>
                <a:latin typeface="Interstate-Black"/>
              </a:rPr>
              <a:t/>
            </a:r>
            <a:br>
              <a:rPr lang="fr-FR" sz="1200" b="0" i="0" dirty="0" smtClean="0">
                <a:solidFill>
                  <a:srgbClr val="C8242B"/>
                </a:solidFill>
                <a:effectLst/>
                <a:latin typeface="Interstate-Black"/>
              </a:rPr>
            </a:br>
            <a:r>
              <a:rPr lang="fr-FR" sz="1200" b="0" i="0" dirty="0" smtClean="0">
                <a:solidFill>
                  <a:srgbClr val="231F20"/>
                </a:solidFill>
                <a:effectLst/>
                <a:latin typeface="Interstate-Light"/>
              </a:rPr>
              <a:t>Pour que les lycéens anticipent au mieux leur entrée dans l’enseignement supérieur, cette</a:t>
            </a:r>
            <a:r>
              <a:rPr lang="fr-FR" sz="1200" b="0" i="0" baseline="0" dirty="0" smtClean="0">
                <a:solidFill>
                  <a:srgbClr val="231F20"/>
                </a:solidFill>
                <a:effectLst/>
                <a:latin typeface="Interstate-Light"/>
              </a:rPr>
              <a:t> </a:t>
            </a:r>
            <a:r>
              <a:rPr lang="fr-FR" sz="1200" b="0" i="0" dirty="0" smtClean="0">
                <a:solidFill>
                  <a:srgbClr val="231F20"/>
                </a:solidFill>
                <a:effectLst/>
                <a:latin typeface="Interstate-Light"/>
              </a:rPr>
              <a:t>rubrique fait le point sur le nouveau contexte et les différentes phases d’accès à l’enseignement supérieur, les éléments-clés du plan Etudiants et donne 10 conseils pour préparer ses choix d’orientation. Elle présente les 4 étapes du calendrier du dispositif d’accès et</a:t>
            </a:r>
            <a:r>
              <a:rPr lang="fr-FR" sz="1200" b="0" i="0" baseline="0" dirty="0" smtClean="0">
                <a:solidFill>
                  <a:srgbClr val="231F20"/>
                </a:solidFill>
                <a:effectLst/>
                <a:latin typeface="Interstate-Light"/>
              </a:rPr>
              <a:t> </a:t>
            </a:r>
            <a:r>
              <a:rPr lang="fr-FR" sz="1200" b="0" i="0" dirty="0" smtClean="0">
                <a:solidFill>
                  <a:srgbClr val="231F20"/>
                </a:solidFill>
                <a:effectLst/>
                <a:latin typeface="Interstate-Light"/>
              </a:rPr>
              <a:t>d’inscription dans l’enseignement supérieur et les nouveautés (2 semaines d’orientation</a:t>
            </a:r>
            <a:r>
              <a:rPr lang="fr-FR" sz="1200" b="0" i="0" baseline="0" dirty="0" smtClean="0">
                <a:solidFill>
                  <a:srgbClr val="231F20"/>
                </a:solidFill>
                <a:effectLst/>
                <a:latin typeface="Interstate-Light"/>
              </a:rPr>
              <a:t> </a:t>
            </a:r>
            <a:r>
              <a:rPr lang="fr-FR" sz="1200" b="0" i="0" dirty="0" smtClean="0">
                <a:solidFill>
                  <a:srgbClr val="231F20"/>
                </a:solidFill>
                <a:effectLst/>
                <a:latin typeface="Interstate-Light"/>
              </a:rPr>
              <a:t>au lycée, 2 professeurs principaux en classe de terminale…).</a:t>
            </a:r>
            <a:r>
              <a:rPr lang="fr-FR" dirty="0" smtClean="0"/>
              <a:t> </a:t>
            </a:r>
            <a:br>
              <a:rPr lang="fr-FR" dirty="0" smtClean="0"/>
            </a:br>
            <a:r>
              <a:rPr lang="fr-FR" dirty="0" smtClean="0"/>
              <a:t/>
            </a:r>
            <a:br>
              <a:rPr lang="fr-FR" dirty="0" smtClean="0"/>
            </a:br>
            <a:endParaRPr lang="fr-FR" dirty="0"/>
          </a:p>
        </p:txBody>
      </p:sp>
      <p:sp>
        <p:nvSpPr>
          <p:cNvPr id="4" name="Espace réservé du numéro de diapositive 3"/>
          <p:cNvSpPr>
            <a:spLocks noGrp="1"/>
          </p:cNvSpPr>
          <p:nvPr>
            <p:ph type="sldNum" sz="quarter" idx="10"/>
          </p:nvPr>
        </p:nvSpPr>
        <p:spPr/>
        <p:txBody>
          <a:bodyPr/>
          <a:lstStyle/>
          <a:p>
            <a:fld id="{B8F61BFB-8E6B-4E11-92DB-C5CECEC24870}" type="slidenum">
              <a:rPr lang="fr-FR" smtClean="0">
                <a:solidFill>
                  <a:prstClr val="black"/>
                </a:solidFill>
              </a:rPr>
              <a:pPr/>
              <a:t>19</a:t>
            </a:fld>
            <a:endParaRPr lang="fr-FR">
              <a:solidFill>
                <a:prstClr val="black"/>
              </a:solidFill>
            </a:endParaRPr>
          </a:p>
        </p:txBody>
      </p:sp>
    </p:spTree>
    <p:extLst>
      <p:ext uri="{BB962C8B-B14F-4D97-AF65-F5344CB8AC3E}">
        <p14:creationId xmlns:p14="http://schemas.microsoft.com/office/powerpoint/2010/main" val="3738956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1200" b="0" i="0" u="sng" strike="noStrike" kern="1200" cap="none" spc="0" normalizeH="0" baseline="0" noProof="0" dirty="0" smtClean="0">
                <a:ln>
                  <a:noFill/>
                </a:ln>
                <a:solidFill>
                  <a:prstClr val="black"/>
                </a:solidFill>
                <a:effectLst/>
                <a:uLnTx/>
                <a:uFillTx/>
                <a:latin typeface="+mn-lt"/>
                <a:ea typeface="Calibri"/>
                <a:cs typeface="Times New Roman"/>
              </a:rPr>
              <a:t>Le site Onisep</a:t>
            </a:r>
            <a:r>
              <a:rPr kumimoji="0" lang="fr-FR" sz="1200" b="0" i="0" u="none" strike="noStrike" kern="1200" cap="none" spc="0" normalizeH="0" baseline="0" noProof="0" dirty="0" smtClean="0">
                <a:ln>
                  <a:noFill/>
                </a:ln>
                <a:solidFill>
                  <a:prstClr val="black"/>
                </a:solidFill>
                <a:effectLst/>
                <a:uLnTx/>
                <a:uFillTx/>
                <a:latin typeface="+mn-lt"/>
                <a:ea typeface="Calibri"/>
                <a:cs typeface="Times New Roman"/>
              </a:rPr>
              <a:t> offre une large palette d’informations sur l’enseignement supérieur :</a:t>
            </a:r>
            <a:br>
              <a:rPr kumimoji="0" lang="fr-FR" sz="1200" b="0" i="0" u="none" strike="noStrike" kern="1200" cap="none" spc="0" normalizeH="0" baseline="0" noProof="0" dirty="0" smtClean="0">
                <a:ln>
                  <a:noFill/>
                </a:ln>
                <a:solidFill>
                  <a:prstClr val="black"/>
                </a:solidFill>
                <a:effectLst/>
                <a:uLnTx/>
                <a:uFillTx/>
                <a:latin typeface="+mn-lt"/>
                <a:ea typeface="Calibri"/>
                <a:cs typeface="Times New Roman"/>
              </a:rPr>
            </a:br>
            <a:r>
              <a:rPr kumimoji="0" lang="fr-FR" sz="1200" b="0" i="0" u="none" strike="noStrike" kern="1200" cap="none" spc="0" normalizeH="0" baseline="0" noProof="0" dirty="0" smtClean="0">
                <a:ln>
                  <a:noFill/>
                </a:ln>
                <a:solidFill>
                  <a:prstClr val="black"/>
                </a:solidFill>
                <a:effectLst/>
                <a:uLnTx/>
                <a:uFillTx/>
                <a:latin typeface="+mn-lt"/>
                <a:ea typeface="Calibri"/>
                <a:cs typeface="Times New Roman"/>
              </a:rPr>
              <a:t>- les onglets « Après le Bac » et « Métier » ;</a:t>
            </a:r>
            <a:br>
              <a:rPr kumimoji="0" lang="fr-FR" sz="1200" b="0" i="0" u="none" strike="noStrike" kern="1200" cap="none" spc="0" normalizeH="0" baseline="0" noProof="0" dirty="0" smtClean="0">
                <a:ln>
                  <a:noFill/>
                </a:ln>
                <a:solidFill>
                  <a:prstClr val="black"/>
                </a:solidFill>
                <a:effectLst/>
                <a:uLnTx/>
                <a:uFillTx/>
                <a:latin typeface="+mn-lt"/>
                <a:ea typeface="Calibri"/>
                <a:cs typeface="Times New Roman"/>
              </a:rPr>
            </a:br>
            <a:r>
              <a:rPr kumimoji="0" lang="fr-FR" sz="1200" b="0" i="0" u="none" strike="noStrike" kern="1200" cap="none" spc="0" normalizeH="0" baseline="0" noProof="0" dirty="0" smtClean="0">
                <a:ln>
                  <a:noFill/>
                </a:ln>
                <a:solidFill>
                  <a:prstClr val="black"/>
                </a:solidFill>
                <a:effectLst/>
                <a:uLnTx/>
                <a:uFillTx/>
                <a:latin typeface="+mn-lt"/>
                <a:ea typeface="Calibri"/>
                <a:cs typeface="Times New Roman"/>
              </a:rPr>
              <a:t>- les sites thématiques (Psycho ou pas ?, Sport : STAPS ou pas ?, Ma voie économique…); </a:t>
            </a:r>
            <a:br>
              <a:rPr kumimoji="0" lang="fr-FR" sz="1200" b="0" i="0" u="none" strike="noStrike" kern="1200" cap="none" spc="0" normalizeH="0" baseline="0" noProof="0" dirty="0" smtClean="0">
                <a:ln>
                  <a:noFill/>
                </a:ln>
                <a:solidFill>
                  <a:prstClr val="black"/>
                </a:solidFill>
                <a:effectLst/>
                <a:uLnTx/>
                <a:uFillTx/>
                <a:latin typeface="+mn-lt"/>
                <a:ea typeface="Calibri"/>
                <a:cs typeface="Times New Roman"/>
              </a:rPr>
            </a:br>
            <a:r>
              <a:rPr kumimoji="0" lang="fr-FR" sz="1200" b="0" i="0" u="none" strike="noStrike" kern="1200" cap="none" spc="0" normalizeH="0" baseline="0" noProof="0" dirty="0" smtClean="0">
                <a:ln>
                  <a:noFill/>
                </a:ln>
                <a:solidFill>
                  <a:prstClr val="black"/>
                </a:solidFill>
                <a:effectLst/>
                <a:uLnTx/>
                <a:uFillTx/>
                <a:latin typeface="+mn-lt"/>
                <a:ea typeface="Calibri"/>
                <a:cs typeface="Times New Roman"/>
              </a:rPr>
              <a:t>- L’onglet « Equipes éducatives » : des ressources pour accompagner les élèves dans la construction de leur projet d’orientation post-bac.</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1200" b="0" i="0" u="sng" strike="noStrike" kern="1200" cap="none" spc="0" normalizeH="0" baseline="0" noProof="0" dirty="0" smtClean="0">
                <a:ln>
                  <a:noFill/>
                </a:ln>
                <a:solidFill>
                  <a:prstClr val="black"/>
                </a:solidFill>
                <a:effectLst/>
                <a:uLnTx/>
                <a:uFillTx/>
                <a:latin typeface="+mn-lt"/>
                <a:ea typeface="Calibri"/>
                <a:cs typeface="Times New Roman"/>
              </a:rPr>
              <a:t>Le site Onisep Île-de-France</a:t>
            </a:r>
            <a:r>
              <a:rPr kumimoji="0" lang="fr-FR" sz="1200" b="0" i="0" u="none" strike="noStrike" kern="1200" cap="none" spc="0" normalizeH="0" baseline="0" noProof="0" dirty="0" smtClean="0">
                <a:ln>
                  <a:noFill/>
                </a:ln>
                <a:solidFill>
                  <a:prstClr val="black"/>
                </a:solidFill>
                <a:effectLst/>
                <a:uLnTx/>
                <a:uFillTx/>
                <a:latin typeface="+mn-lt"/>
                <a:ea typeface="Calibri"/>
                <a:cs typeface="Times New Roman"/>
              </a:rPr>
              <a:t> diffuse des informations régionales : actualités, évènements, dossiers thématiques… et les publications académiques et régionales gratuites en téléchargement.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1" u="none" strike="noStrike" kern="1200" cap="none" spc="0" normalizeH="0" baseline="0" noProof="0" dirty="0" smtClean="0">
                <a:ln>
                  <a:noFill/>
                </a:ln>
                <a:solidFill>
                  <a:srgbClr val="EE1D23"/>
                </a:solidFill>
                <a:effectLst/>
                <a:uLnTx/>
                <a:uFillTx/>
                <a:latin typeface="Interstate-Black"/>
                <a:ea typeface="+mn-ea"/>
                <a:cs typeface="+mn-cs"/>
              </a:rPr>
              <a:t>Psycho ou pas?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srgbClr val="EE1D23"/>
                </a:solidFill>
                <a:effectLst/>
                <a:uLnTx/>
                <a:uFillTx/>
                <a:latin typeface="Interstate-Black"/>
                <a:ea typeface="+mn-ea"/>
                <a:cs typeface="+mn-cs"/>
              </a:rPr>
              <a:t>LES ÉTUDES DE PSYCHOLOGIE DÉCRYPTÉES</a:t>
            </a:r>
            <a:br>
              <a:rPr kumimoji="0" lang="fr-FR" sz="1400" b="0" i="0" u="none" strike="noStrike" kern="1200" cap="none" spc="0" normalizeH="0" baseline="0" noProof="0" dirty="0" smtClean="0">
                <a:ln>
                  <a:noFill/>
                </a:ln>
                <a:solidFill>
                  <a:srgbClr val="EE1D23"/>
                </a:solidFill>
                <a:effectLst/>
                <a:uLnTx/>
                <a:uFillTx/>
                <a:latin typeface="Interstate-Black"/>
                <a:ea typeface="+mn-ea"/>
                <a:cs typeface="+mn-cs"/>
              </a:rPr>
            </a:br>
            <a:r>
              <a:rPr kumimoji="0" lang="fr-FR" sz="1200" b="0" i="0" u="none" strike="noStrike" kern="1200" cap="none" spc="0" normalizeH="0" baseline="0" noProof="0" dirty="0" smtClean="0">
                <a:ln>
                  <a:noFill/>
                </a:ln>
                <a:solidFill>
                  <a:srgbClr val="231F20"/>
                </a:solidFill>
                <a:effectLst/>
                <a:uLnTx/>
                <a:uFillTx/>
                <a:latin typeface="Interstate-Light"/>
                <a:ea typeface="+mn-ea"/>
                <a:cs typeface="+mn-cs"/>
              </a:rPr>
              <a:t>La plateforme est organisée autour de trois rubriques : « mon projet professionnel », « mes choix d’études » et « témoins en direct » mais les informations sont aussi accessibles via des modules thématiques. Quel bac pour faire une licence</a:t>
            </a:r>
            <a:br>
              <a:rPr kumimoji="0" lang="fr-FR" sz="1200" b="0" i="0" u="none" strike="noStrike" kern="1200" cap="none" spc="0" normalizeH="0" baseline="0" noProof="0" dirty="0" smtClean="0">
                <a:ln>
                  <a:noFill/>
                </a:ln>
                <a:solidFill>
                  <a:srgbClr val="231F20"/>
                </a:solidFill>
                <a:effectLst/>
                <a:uLnTx/>
                <a:uFillTx/>
                <a:latin typeface="Interstate-Light"/>
                <a:ea typeface="+mn-ea"/>
                <a:cs typeface="+mn-cs"/>
              </a:rPr>
            </a:br>
            <a:r>
              <a:rPr kumimoji="0" lang="fr-FR" sz="1200" b="0" i="0" u="none" strike="noStrike" kern="1200" cap="none" spc="0" normalizeH="0" baseline="0" noProof="0" dirty="0" smtClean="0">
                <a:ln>
                  <a:noFill/>
                </a:ln>
                <a:solidFill>
                  <a:srgbClr val="231F20"/>
                </a:solidFill>
                <a:effectLst/>
                <a:uLnTx/>
                <a:uFillTx/>
                <a:latin typeface="Interstate-Light"/>
                <a:ea typeface="+mn-ea"/>
                <a:cs typeface="+mn-cs"/>
              </a:rPr>
              <a:t>de psycho ? Quel taux de réussite en licence ? Quelle est la part du travail personnel à la fac ? Quelles sont les matières enseignées en licence ? Que recouvre le titre de psychologue… ? </a:t>
            </a:r>
            <a:r>
              <a:rPr kumimoji="0" lang="fr-FR" sz="1200" b="1" i="0" u="none" strike="noStrike" kern="1200" cap="none" spc="0" normalizeH="0" baseline="0" noProof="0" dirty="0" smtClean="0">
                <a:ln>
                  <a:noFill/>
                </a:ln>
                <a:solidFill>
                  <a:srgbClr val="231F20"/>
                </a:solidFill>
                <a:effectLst/>
                <a:uLnTx/>
                <a:uFillTx/>
                <a:latin typeface="Interstate-Bold"/>
                <a:ea typeface="+mn-ea"/>
                <a:cs typeface="+mn-cs"/>
              </a:rPr>
              <a:t>onisep.fr/psycho-ou-pas </a:t>
            </a:r>
            <a:r>
              <a:rPr kumimoji="0" lang="fr-FR" sz="1200" b="0" i="0" u="none" strike="noStrike" kern="1200" cap="none" spc="0" normalizeH="0" baseline="0" noProof="0" dirty="0" smtClean="0">
                <a:ln>
                  <a:noFill/>
                </a:ln>
                <a:solidFill>
                  <a:srgbClr val="231F20"/>
                </a:solidFill>
                <a:effectLst/>
                <a:uLnTx/>
                <a:uFillTx/>
                <a:latin typeface="Interstate-Light"/>
                <a:ea typeface="+mn-ea"/>
                <a:cs typeface="+mn-cs"/>
              </a:rPr>
              <a:t>répond à toutes ces interrogations. Cette plateforme présente la filière psycho, de la L1 jusqu’au master, détaille le programme des enseignements, l’emploi du temps, les réorientations possibles…</a:t>
            </a:r>
            <a:br>
              <a:rPr kumimoji="0" lang="fr-FR" sz="1200" b="0" i="0" u="none" strike="noStrike" kern="1200" cap="none" spc="0" normalizeH="0" baseline="0" noProof="0" dirty="0" smtClean="0">
                <a:ln>
                  <a:noFill/>
                </a:ln>
                <a:solidFill>
                  <a:srgbClr val="231F20"/>
                </a:solidFill>
                <a:effectLst/>
                <a:uLnTx/>
                <a:uFillTx/>
                <a:latin typeface="Interstate-Light"/>
                <a:ea typeface="+mn-ea"/>
                <a:cs typeface="+mn-cs"/>
              </a:rPr>
            </a:br>
            <a:endParaRPr kumimoji="0" lang="fr-FR" sz="1200" b="0" i="0" u="none" strike="noStrike" kern="1200" cap="none" spc="0" normalizeH="0" baseline="0" noProof="0" dirty="0" smtClean="0">
              <a:ln>
                <a:noFill/>
              </a:ln>
              <a:solidFill>
                <a:srgbClr val="231F20"/>
              </a:solidFill>
              <a:effectLst/>
              <a:uLnTx/>
              <a:uFillTx/>
              <a:latin typeface="Interstate-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srgbClr val="EE1D23"/>
                </a:solidFill>
                <a:effectLst/>
                <a:uLnTx/>
                <a:uFillTx/>
                <a:latin typeface="Interstate-Black"/>
                <a:ea typeface="+mn-ea"/>
                <a:cs typeface="+mn-cs"/>
              </a:rPr>
              <a:t>FOCUS SUR LES DÉBOUCHÉS PROFESSIONNELS</a:t>
            </a:r>
            <a:br>
              <a:rPr kumimoji="0" lang="fr-FR" sz="1400" b="0" i="0" u="none" strike="noStrike" kern="1200" cap="none" spc="0" normalizeH="0" baseline="0" noProof="0" dirty="0" smtClean="0">
                <a:ln>
                  <a:noFill/>
                </a:ln>
                <a:solidFill>
                  <a:srgbClr val="EE1D23"/>
                </a:solidFill>
                <a:effectLst/>
                <a:uLnTx/>
                <a:uFillTx/>
                <a:latin typeface="Interstate-Black"/>
                <a:ea typeface="+mn-ea"/>
                <a:cs typeface="+mn-cs"/>
              </a:rPr>
            </a:br>
            <a:r>
              <a:rPr kumimoji="0" lang="fr-FR" sz="1200" b="0" i="0" u="none" strike="noStrike" kern="1200" cap="none" spc="0" normalizeH="0" baseline="0" noProof="0" dirty="0" smtClean="0">
                <a:ln>
                  <a:noFill/>
                </a:ln>
                <a:solidFill>
                  <a:srgbClr val="231F20"/>
                </a:solidFill>
                <a:effectLst/>
                <a:uLnTx/>
                <a:uFillTx/>
                <a:latin typeface="Interstate-Light"/>
                <a:ea typeface="+mn-ea"/>
                <a:cs typeface="+mn-cs"/>
              </a:rPr>
              <a:t>Dans quels secteurs peut-on travailler après ses études ? Grâce à la plateforme, les internautes peuvent explorer les domaines dans lesquels exercent les psychologues : la santé, le social, la justice, les ressources humaines, la formation et</a:t>
            </a:r>
            <a:br>
              <a:rPr kumimoji="0" lang="fr-FR" sz="1200" b="0" i="0" u="none" strike="noStrike" kern="1200" cap="none" spc="0" normalizeH="0" baseline="0" noProof="0" dirty="0" smtClean="0">
                <a:ln>
                  <a:noFill/>
                </a:ln>
                <a:solidFill>
                  <a:srgbClr val="231F20"/>
                </a:solidFill>
                <a:effectLst/>
                <a:uLnTx/>
                <a:uFillTx/>
                <a:latin typeface="Interstate-Light"/>
                <a:ea typeface="+mn-ea"/>
                <a:cs typeface="+mn-cs"/>
              </a:rPr>
            </a:br>
            <a:r>
              <a:rPr kumimoji="0" lang="fr-FR" sz="1200" b="0" i="0" u="none" strike="noStrike" kern="1200" cap="none" spc="0" normalizeH="0" baseline="0" noProof="0" dirty="0" smtClean="0">
                <a:ln>
                  <a:noFill/>
                </a:ln>
                <a:solidFill>
                  <a:srgbClr val="231F20"/>
                </a:solidFill>
                <a:effectLst/>
                <a:uLnTx/>
                <a:uFillTx/>
                <a:latin typeface="Interstate-Light"/>
                <a:ea typeface="+mn-ea"/>
                <a:cs typeface="+mn-cs"/>
              </a:rPr>
              <a:t>l’orientation. Les futurs étudiants peuvent ainsi anticiper les difficultés d’insertion auxquelles ils risquent d’être confrontés après l’obtention de leur diplôme. Le module « autres pistes » passe en revue les compétences et/ou appétences attendues en psycho (j’ai le sens de l’écoute ; j’ai envie d’aider les autres…) et invite les élèves à découvrir des métiers proches de celui de psychologue.</a:t>
            </a:r>
            <a:br>
              <a:rPr kumimoji="0" lang="fr-FR" sz="1200" b="0" i="0" u="none" strike="noStrike" kern="1200" cap="none" spc="0" normalizeH="0" baseline="0" noProof="0" dirty="0" smtClean="0">
                <a:ln>
                  <a:noFill/>
                </a:ln>
                <a:solidFill>
                  <a:srgbClr val="231F20"/>
                </a:solidFill>
                <a:effectLst/>
                <a:uLnTx/>
                <a:uFillTx/>
                <a:latin typeface="Interstate-Light"/>
                <a:ea typeface="+mn-ea"/>
                <a:cs typeface="+mn-cs"/>
              </a:rPr>
            </a:br>
            <a:r>
              <a:rPr kumimoji="0" lang="fr-FR" sz="1400" b="0" i="0" u="none" strike="noStrike" kern="1200" cap="none" spc="0" normalizeH="0" baseline="0" noProof="0" dirty="0" smtClean="0">
                <a:ln>
                  <a:noFill/>
                </a:ln>
                <a:solidFill>
                  <a:srgbClr val="EE1D23"/>
                </a:solidFill>
                <a:effectLst/>
                <a:uLnTx/>
                <a:uFillTx/>
                <a:latin typeface="Interstate-Black"/>
                <a:ea typeface="+mn-ea"/>
                <a:cs typeface="+mn-cs"/>
              </a:rPr>
              <a:t>DES TÉMOIGNAGES À L’APPUI</a:t>
            </a:r>
            <a:br>
              <a:rPr kumimoji="0" lang="fr-FR" sz="1400" b="0" i="0" u="none" strike="noStrike" kern="1200" cap="none" spc="0" normalizeH="0" baseline="0" noProof="0" dirty="0" smtClean="0">
                <a:ln>
                  <a:noFill/>
                </a:ln>
                <a:solidFill>
                  <a:srgbClr val="EE1D23"/>
                </a:solidFill>
                <a:effectLst/>
                <a:uLnTx/>
                <a:uFillTx/>
                <a:latin typeface="Interstate-Black"/>
                <a:ea typeface="+mn-ea"/>
                <a:cs typeface="+mn-cs"/>
              </a:rPr>
            </a:br>
            <a:r>
              <a:rPr kumimoji="0" lang="fr-FR" sz="1200" b="0" i="0" u="none" strike="noStrike" kern="1200" cap="none" spc="0" normalizeH="0" baseline="0" noProof="0" dirty="0" smtClean="0">
                <a:ln>
                  <a:noFill/>
                </a:ln>
                <a:solidFill>
                  <a:srgbClr val="231F20"/>
                </a:solidFill>
                <a:effectLst/>
                <a:uLnTx/>
                <a:uFillTx/>
                <a:latin typeface="Interstate-Light"/>
                <a:ea typeface="+mn-ea"/>
                <a:cs typeface="+mn-cs"/>
              </a:rPr>
              <a:t>Les quiz « qui sont les psys ? » et « idées reçues sur les études de psycho » permettent aux futurs étudiants de tester leurs connaissances sur les études, les métiers et de prendre conscience des spécificités de cette filière. Des conseils d’enseignants, des témoignages d’étudiants, de jeunes professionnels faisant partager leur expérience apportent des repères essentiels sur la filière psycho et ses perspectives d’emploi.</a:t>
            </a:r>
            <a:br>
              <a:rPr kumimoji="0" lang="fr-FR" sz="1200" b="0" i="0" u="none" strike="noStrike" kern="1200" cap="none" spc="0" normalizeH="0" baseline="0" noProof="0" dirty="0" smtClean="0">
                <a:ln>
                  <a:noFill/>
                </a:ln>
                <a:solidFill>
                  <a:srgbClr val="231F20"/>
                </a:solidFill>
                <a:effectLst/>
                <a:uLnTx/>
                <a:uFillTx/>
                <a:latin typeface="Interstate-Light"/>
                <a:ea typeface="+mn-ea"/>
                <a:cs typeface="+mn-cs"/>
              </a:rPr>
            </a:br>
            <a:r>
              <a:rPr kumimoji="0" lang="fr-FR" sz="1200" b="0" i="0" u="none" strike="noStrike" kern="1200" cap="none" spc="0" normalizeH="0" baseline="0" noProof="0" dirty="0" smtClean="0">
                <a:ln>
                  <a:noFill/>
                </a:ln>
                <a:solidFill>
                  <a:srgbClr val="231F20"/>
                </a:solidFill>
                <a:effectLst/>
                <a:uLnTx/>
                <a:uFillTx/>
                <a:latin typeface="Interstate-Light"/>
                <a:ea typeface="+mn-ea"/>
                <a:cs typeface="+mn-cs"/>
              </a:rPr>
              <a:t>Cette plateforme sera enrichie au fil du temps d’interviews en vidéo d’étudiants et d’enseignants.</a:t>
            </a:r>
            <a:br>
              <a:rPr kumimoji="0" lang="fr-FR" sz="1200" b="0" i="0" u="none" strike="noStrike" kern="1200" cap="none" spc="0" normalizeH="0" baseline="0" noProof="0" dirty="0" smtClean="0">
                <a:ln>
                  <a:noFill/>
                </a:ln>
                <a:solidFill>
                  <a:srgbClr val="231F20"/>
                </a:solidFill>
                <a:effectLst/>
                <a:uLnTx/>
                <a:uFillTx/>
                <a:latin typeface="Interstate-Light"/>
                <a:ea typeface="+mn-ea"/>
                <a:cs typeface="+mn-cs"/>
              </a:rPr>
            </a:br>
            <a:r>
              <a:rPr kumimoji="0" lang="fr-FR" sz="1200" b="1" i="0" u="none" strike="noStrike" kern="1200" cap="none" spc="0" normalizeH="0" baseline="0" noProof="0" dirty="0" smtClean="0">
                <a:ln>
                  <a:noFill/>
                </a:ln>
                <a:solidFill>
                  <a:srgbClr val="231F20"/>
                </a:solidFill>
                <a:effectLst/>
                <a:uLnTx/>
                <a:uFillTx/>
                <a:latin typeface="Interstate-Bold"/>
                <a:ea typeface="+mn-ea"/>
                <a:cs typeface="+mn-cs"/>
              </a:rPr>
              <a:t>onisep.fr/psycho-ou-pas </a:t>
            </a:r>
            <a:r>
              <a:rPr kumimoji="0" lang="fr-FR" sz="1200" b="0" i="0" u="none" strike="noStrike" kern="1200" cap="none" spc="0" normalizeH="0" baseline="0" noProof="0" dirty="0" smtClean="0">
                <a:ln>
                  <a:noFill/>
                </a:ln>
                <a:solidFill>
                  <a:srgbClr val="231F20"/>
                </a:solidFill>
                <a:effectLst/>
                <a:uLnTx/>
                <a:uFillTx/>
                <a:latin typeface="Interstate-Light"/>
                <a:ea typeface="+mn-ea"/>
                <a:cs typeface="+mn-cs"/>
              </a:rPr>
              <a:t>est également accessible sur </a:t>
            </a:r>
            <a:r>
              <a:rPr kumimoji="0" lang="fr-FR" sz="1200" b="1" i="0" u="none" strike="noStrike" kern="1200" cap="none" spc="0" normalizeH="0" baseline="0" noProof="0" dirty="0" smtClean="0">
                <a:ln>
                  <a:noFill/>
                </a:ln>
                <a:solidFill>
                  <a:srgbClr val="231F20"/>
                </a:solidFill>
                <a:effectLst/>
                <a:uLnTx/>
                <a:uFillTx/>
                <a:latin typeface="Interstate-Bold"/>
                <a:ea typeface="+mn-ea"/>
                <a:cs typeface="+mn-cs"/>
              </a:rPr>
              <a:t>APB</a:t>
            </a:r>
            <a:r>
              <a:rPr kumimoji="0" lang="fr-FR" sz="1200" b="0" i="0" u="none" strike="noStrike" kern="1200" cap="none" spc="0" normalizeH="0" baseline="0" noProof="0" dirty="0" smtClean="0">
                <a:ln>
                  <a:noFill/>
                </a:ln>
                <a:solidFill>
                  <a:srgbClr val="231F20"/>
                </a:solidFill>
                <a:effectLst/>
                <a:uLnTx/>
                <a:uFillTx/>
                <a:latin typeface="Interstate-Light"/>
                <a:ea typeface="+mn-ea"/>
                <a:cs typeface="+mn-cs"/>
              </a:rPr>
              <a:t>, le portail d’inscription dans l’enseignement supérieur, pour les élèves formulant des vœux en licence de psychologie.</a:t>
            </a:r>
            <a:r>
              <a:rPr kumimoji="0" lang="fr-FR"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prstClr val="black"/>
                </a:solidFill>
                <a:effectLst/>
                <a:uLnTx/>
                <a:uFillTx/>
                <a:latin typeface="+mn-lt"/>
                <a:ea typeface="+mn-ea"/>
                <a:cs typeface="+mn-cs"/>
              </a:rPr>
              <a:t>Filtres : « Mes choix d’études », « Mon projet pro », « Témoins en direct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prstClr val="black"/>
                </a:solidFill>
                <a:effectLst/>
                <a:uLnTx/>
                <a:uFillTx/>
                <a:latin typeface="+mn-lt"/>
                <a:ea typeface="+mn-ea"/>
                <a:cs typeface="+mn-cs"/>
              </a:rPr>
              <a:t>Ma voie </a:t>
            </a:r>
            <a:r>
              <a:rPr kumimoji="0" lang="fr-FR" sz="1200" b="0" i="0" u="none" strike="noStrike" kern="1200" cap="none" spc="0" normalizeH="0" baseline="0" noProof="0" dirty="0" err="1" smtClean="0">
                <a:ln>
                  <a:noFill/>
                </a:ln>
                <a:solidFill>
                  <a:prstClr val="black"/>
                </a:solidFill>
                <a:effectLst/>
                <a:uLnTx/>
                <a:uFillTx/>
                <a:latin typeface="+mn-lt"/>
                <a:ea typeface="+mn-ea"/>
                <a:cs typeface="+mn-cs"/>
              </a:rPr>
              <a:t>eco</a:t>
            </a:r>
            <a:r>
              <a:rPr kumimoji="0" lang="fr-FR" sz="1200" b="0" i="0" u="none" strike="noStrike" kern="1200" cap="none" spc="0" normalizeH="0" baseline="0" noProof="0" dirty="0" smtClean="0">
                <a:ln>
                  <a:noFill/>
                </a:ln>
                <a:solidFill>
                  <a:prstClr val="black"/>
                </a:solidFill>
                <a:effectLst/>
                <a:uLnTx/>
                <a:uFillTx/>
                <a:latin typeface="+mn-lt"/>
                <a:ea typeface="+mn-ea"/>
                <a:cs typeface="+mn-cs"/>
              </a:rPr>
              <a:t> / scientifique / littéraire : « Les bacs et études supérieurs » et « les métiers »</a:t>
            </a:r>
            <a:br>
              <a:rPr kumimoji="0" lang="fr-FR" sz="1200" b="0" i="0" u="none" strike="noStrike" kern="1200" cap="none" spc="0" normalizeH="0" baseline="0" noProof="0" dirty="0" smtClean="0">
                <a:ln>
                  <a:noFill/>
                </a:ln>
                <a:solidFill>
                  <a:prstClr val="black"/>
                </a:solidFill>
                <a:effectLst/>
                <a:uLnTx/>
                <a:uFillTx/>
                <a:latin typeface="+mn-lt"/>
                <a:ea typeface="+mn-ea"/>
                <a:cs typeface="+mn-cs"/>
              </a:rPr>
            </a:br>
            <a:endParaRPr kumimoji="0" lang="fr-FR"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prstClr val="black"/>
                </a:solidFill>
                <a:effectLst/>
                <a:uLnTx/>
                <a:uFillTx/>
                <a:latin typeface="+mn-lt"/>
                <a:ea typeface="+mn-ea"/>
                <a:cs typeface="+mn-cs"/>
              </a:rPr>
              <a:t>Ma voie pro Europe: le portail européen pour la mobilité des jeunes en voie pro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prstClr val="black"/>
                </a:solidFill>
                <a:effectLst/>
                <a:uLnTx/>
                <a:uFillTx/>
                <a:latin typeface="+mn-lt"/>
                <a:ea typeface="+mn-ea"/>
                <a:cs typeface="+mn-cs"/>
              </a:rPr>
              <a:t>Ce site s’adresse aux jeunes, aux équipes éducatives et aux entreprises. Il est né de la coopération entre AGEFA PME (association crée par la confédération des petites et moyennes entreprises pour contribuer au développement de l’enseignement professionnel et de l’apprentissage, l’Onisep et le pôle européen et international du SAIO de l’académie de Strasbourg.</a:t>
            </a:r>
            <a:br>
              <a:rPr kumimoji="0" lang="fr-FR" sz="1200" b="0" i="0" u="none" strike="noStrike" kern="1200" cap="none" spc="0" normalizeH="0" baseline="0" noProof="0" dirty="0" smtClean="0">
                <a:ln>
                  <a:noFill/>
                </a:ln>
                <a:solidFill>
                  <a:prstClr val="black"/>
                </a:solidFill>
                <a:effectLst/>
                <a:uLnTx/>
                <a:uFillTx/>
                <a:latin typeface="+mn-lt"/>
                <a:ea typeface="+mn-ea"/>
                <a:cs typeface="+mn-cs"/>
              </a:rPr>
            </a:br>
            <a:r>
              <a:rPr kumimoji="0" lang="fr-FR" sz="1200" b="0" i="0" u="none" strike="noStrike" kern="1200" cap="none" spc="0" normalizeH="0" baseline="0" noProof="0" dirty="0" smtClean="0">
                <a:ln>
                  <a:noFill/>
                </a:ln>
                <a:solidFill>
                  <a:prstClr val="black"/>
                </a:solidFill>
                <a:effectLst/>
                <a:uLnTx/>
                <a:uFillTx/>
                <a:latin typeface="+mn-lt"/>
                <a:ea typeface="+mn-ea"/>
                <a:cs typeface="+mn-cs"/>
              </a:rPr>
              <a:t>Ce portail multilingue (français, anglais, espagnol, allemand, italien) donne des informations et des conseils pour les jeunes en voie professionnelle (apprentis, lycéens, étudiants) qui souhaitent effectuer un séjour en Europe dans le cadre d’un volontariat, d’un stage, d’un emploi, d’une formation, ou d’un programme d’échange. Il poursuit plusieurs objectifs : informer sur les formations, les filières professionnelles et les certifications dans les pays européens, élargir l’offre de stages à l’espace européen, constituer un espace d’aide et de conseils pour les projets individuels et collectifs de mobilité.</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prstClr val="black"/>
                </a:solidFill>
                <a:effectLst/>
                <a:uLnTx/>
                <a:uFillTx/>
                <a:latin typeface="+mn-lt"/>
                <a:ea typeface="+mn-ea"/>
                <a:cs typeface="+mn-cs"/>
              </a:rPr>
              <a:t>Le site propose:</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smtClean="0">
                <a:ln>
                  <a:noFill/>
                </a:ln>
                <a:solidFill>
                  <a:prstClr val="black"/>
                </a:solidFill>
                <a:effectLst/>
                <a:uLnTx/>
                <a:uFillTx/>
                <a:latin typeface="+mn-lt"/>
                <a:ea typeface="+mn-ea"/>
                <a:cs typeface="+mn-cs"/>
              </a:rPr>
              <a:t>Des actualités: témoignages, articles de synthèse, enquêtes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smtClean="0">
                <a:ln>
                  <a:noFill/>
                </a:ln>
                <a:solidFill>
                  <a:prstClr val="black"/>
                </a:solidFill>
                <a:effectLst/>
                <a:uLnTx/>
                <a:uFillTx/>
                <a:latin typeface="+mn-lt"/>
                <a:ea typeface="+mn-ea"/>
                <a:cs typeface="+mn-cs"/>
              </a:rPr>
              <a:t>Des outils européens: les programmes d’échange, le portfolio européen Europass, la reconnaissance des diplômes et qualifications, le cadre européen de certification, les unités d’acquis d’apprentissages constituées de connaissances, d’aptitudes et de compétences.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smtClean="0">
                <a:ln>
                  <a:noFill/>
                </a:ln>
                <a:solidFill>
                  <a:prstClr val="black"/>
                </a:solidFill>
                <a:effectLst/>
                <a:uLnTx/>
                <a:uFillTx/>
                <a:latin typeface="+mn-lt"/>
                <a:ea typeface="+mn-ea"/>
                <a:cs typeface="+mn-cs"/>
              </a:rPr>
              <a:t>Un kit de mobilité: les possibilités de stage, les différents formules de volontariat et de bénévolat, les offres de travail en Europe, les séjours linguistiques.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smtClean="0">
                <a:ln>
                  <a:noFill/>
                </a:ln>
                <a:solidFill>
                  <a:prstClr val="black"/>
                </a:solidFill>
                <a:effectLst/>
                <a:uLnTx/>
                <a:uFillTx/>
                <a:latin typeface="+mn-lt"/>
                <a:ea typeface="+mn-ea"/>
                <a:cs typeface="+mn-cs"/>
              </a:rPr>
              <a:t>Des contacts en région informations sur les dispositifs de mobilité régionaux, les aides possibles, les manifestations locales destinées à la mobilité pour les jeunes de la voie professionnelle, les adresses et contacts régionaux, des témoignages…ces informations permettent aux jeunes et aux équipes éducatives de trouver des interlocuteurs pour développer des projets européens.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smtClean="0">
                <a:ln>
                  <a:noFill/>
                </a:ln>
                <a:solidFill>
                  <a:prstClr val="black"/>
                </a:solidFill>
                <a:effectLst/>
                <a:uLnTx/>
                <a:uFillTx/>
                <a:latin typeface="+mn-lt"/>
                <a:ea typeface="+mn-ea"/>
                <a:cs typeface="+mn-cs"/>
              </a:rPr>
              <a:t>Un dico de la mobilité: définition des sigles et des termes couramment employés dans le cadre de la mobilité professionnelle des jeunes en Europe.</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smtClean="0">
                <a:ln>
                  <a:noFill/>
                </a:ln>
                <a:solidFill>
                  <a:prstClr val="black"/>
                </a:solidFill>
                <a:effectLst/>
                <a:uLnTx/>
                <a:uFillTx/>
                <a:latin typeface="+mn-lt"/>
                <a:ea typeface="+mn-ea"/>
                <a:cs typeface="+mn-cs"/>
              </a:rPr>
              <a:t>Un service de stage en ligne, « </a:t>
            </a:r>
            <a:r>
              <a:rPr kumimoji="0" lang="fr-FR" sz="1200" b="0" i="0" u="none" strike="noStrike" kern="1200" cap="none" spc="0" normalizeH="0" baseline="0" noProof="0" dirty="0" err="1" smtClean="0">
                <a:ln>
                  <a:noFill/>
                </a:ln>
                <a:solidFill>
                  <a:prstClr val="black"/>
                </a:solidFill>
                <a:effectLst/>
                <a:uLnTx/>
                <a:uFillTx/>
                <a:latin typeface="+mn-lt"/>
                <a:ea typeface="+mn-ea"/>
                <a:cs typeface="+mn-cs"/>
              </a:rPr>
              <a:t>monstageenligneeurope</a:t>
            </a:r>
            <a:r>
              <a:rPr kumimoji="0" lang="fr-FR" sz="1200" b="0" i="0" u="none" strike="noStrike" kern="1200" cap="none" spc="0" normalizeH="0" baseline="0" noProof="0" dirty="0" smtClean="0">
                <a:ln>
                  <a:noFill/>
                </a:ln>
                <a:solidFill>
                  <a:prstClr val="black"/>
                </a:solidFill>
                <a:effectLst/>
                <a:uLnTx/>
                <a:uFillTx/>
                <a:latin typeface="+mn-lt"/>
                <a:ea typeface="+mn-ea"/>
                <a:cs typeface="+mn-cs"/>
              </a:rPr>
              <a:t> »: mise en place progressive d’une base de données de stage dans les pays européens (stages en Allemagne).</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smtClean="0">
                <a:ln>
                  <a:noFill/>
                </a:ln>
                <a:solidFill>
                  <a:prstClr val="black"/>
                </a:solidFill>
                <a:effectLst/>
                <a:uLnTx/>
                <a:uFillTx/>
                <a:latin typeface="+mn-lt"/>
                <a:ea typeface="+mn-ea"/>
                <a:cs typeface="+mn-cs"/>
              </a:rPr>
              <a:t>Un accès à un service de réponses aux questions </a:t>
            </a:r>
            <a:r>
              <a:rPr kumimoji="0" lang="fr-FR" sz="1200" b="0" i="0" u="none" strike="noStrike" kern="1200" cap="none" spc="0" normalizeH="0" baseline="0" noProof="0" dirty="0" err="1" smtClean="0">
                <a:ln>
                  <a:noFill/>
                </a:ln>
                <a:solidFill>
                  <a:prstClr val="black"/>
                </a:solidFill>
                <a:effectLst/>
                <a:uLnTx/>
                <a:uFillTx/>
                <a:latin typeface="+mn-lt"/>
                <a:ea typeface="+mn-ea"/>
                <a:cs typeface="+mn-cs"/>
              </a:rPr>
              <a:t>monorientationenligne</a:t>
            </a:r>
            <a:r>
              <a:rPr kumimoji="0" lang="fr-FR" sz="1200" b="0" i="0" u="none" strike="noStrike" kern="1200" cap="none" spc="0" normalizeH="0" baseline="0" noProof="0" dirty="0" smtClean="0">
                <a:ln>
                  <a:noFill/>
                </a:ln>
                <a:solidFill>
                  <a:prstClr val="black"/>
                </a:solidFill>
                <a:effectLst/>
                <a:uLnTx/>
                <a:uFillTx/>
                <a:latin typeface="+mn-lt"/>
                <a:ea typeface="+mn-ea"/>
                <a:cs typeface="+mn-cs"/>
              </a:rPr>
              <a:t> »: des experts répondent aux demandes d’information sur la mobilité en Europe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smtClean="0">
              <a:ln>
                <a:noFill/>
              </a:ln>
              <a:solidFill>
                <a:prstClr val="black"/>
              </a:solidFill>
              <a:effectLst/>
              <a:uLnTx/>
              <a:uFillTx/>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B8F61BFB-8E6B-4E11-92DB-C5CECEC24870}" type="slidenum">
              <a:rPr lang="fr-FR" smtClean="0">
                <a:solidFill>
                  <a:prstClr val="black"/>
                </a:solidFill>
              </a:rPr>
              <a:pPr/>
              <a:t>20</a:t>
            </a:fld>
            <a:endParaRPr lang="fr-FR">
              <a:solidFill>
                <a:prstClr val="black"/>
              </a:solidFill>
            </a:endParaRPr>
          </a:p>
        </p:txBody>
      </p:sp>
    </p:spTree>
    <p:extLst>
      <p:ext uri="{BB962C8B-B14F-4D97-AF65-F5344CB8AC3E}">
        <p14:creationId xmlns:p14="http://schemas.microsoft.com/office/powerpoint/2010/main" val="1659392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nSpc>
                <a:spcPct val="115000"/>
              </a:lnSpc>
              <a:spcAft>
                <a:spcPts val="0"/>
              </a:spcAft>
            </a:pPr>
            <a:r>
              <a:rPr lang="fr-FR" sz="1200" b="1" dirty="0" smtClean="0">
                <a:effectLst/>
                <a:latin typeface="+mn-lt"/>
                <a:ea typeface="Calibri"/>
                <a:cs typeface="Times New Roman"/>
              </a:rPr>
              <a:t>Onisep TV</a:t>
            </a:r>
            <a:r>
              <a:rPr lang="fr-FR" sz="1200" dirty="0" smtClean="0">
                <a:effectLst/>
                <a:latin typeface="+mn-lt"/>
                <a:ea typeface="Calibri"/>
                <a:cs typeface="Times New Roman"/>
              </a:rPr>
              <a:t/>
            </a:r>
            <a:br>
              <a:rPr lang="fr-FR" sz="1200" dirty="0" smtClean="0">
                <a:effectLst/>
                <a:latin typeface="+mn-lt"/>
                <a:ea typeface="Calibri"/>
                <a:cs typeface="Times New Roman"/>
              </a:rPr>
            </a:br>
            <a:r>
              <a:rPr lang="fr-FR" sz="1200" dirty="0" smtClean="0">
                <a:effectLst/>
                <a:latin typeface="+mn-lt"/>
                <a:ea typeface="Calibri"/>
                <a:cs typeface="Times New Roman"/>
              </a:rPr>
              <a:t>La plateforme vidéo de l’Onisep propose plus de 1900 vidéos. Elles permettent de découvrir les formations, les métiers et les parcours au travers de témoignages d’élèves et de professionnels. </a:t>
            </a:r>
          </a:p>
          <a:p>
            <a:pPr>
              <a:lnSpc>
                <a:spcPct val="115000"/>
              </a:lnSpc>
              <a:spcAft>
                <a:spcPts val="0"/>
              </a:spcAft>
            </a:pPr>
            <a:r>
              <a:rPr lang="fr-FR" sz="1200" dirty="0" smtClean="0">
                <a:effectLst/>
                <a:latin typeface="+mn-lt"/>
                <a:ea typeface="Calibri"/>
                <a:cs typeface="Times New Roman"/>
              </a:rPr>
              <a:t> </a:t>
            </a:r>
          </a:p>
          <a:p>
            <a:pPr>
              <a:lnSpc>
                <a:spcPct val="115000"/>
              </a:lnSpc>
              <a:spcAft>
                <a:spcPts val="0"/>
              </a:spcAft>
            </a:pPr>
            <a:r>
              <a:rPr lang="fr-FR" sz="1200" dirty="0" smtClean="0">
                <a:effectLst/>
                <a:latin typeface="+mn-lt"/>
                <a:ea typeface="Calibri"/>
                <a:cs typeface="Times New Roman"/>
              </a:rPr>
              <a:t> </a:t>
            </a:r>
            <a:r>
              <a:rPr lang="fr-FR" sz="1200" b="1" dirty="0" smtClean="0">
                <a:effectLst/>
                <a:latin typeface="+mn-lt"/>
                <a:ea typeface="Calibri"/>
                <a:cs typeface="Times New Roman"/>
              </a:rPr>
              <a:t>Ressources pédagogiques sur le parcours avenir</a:t>
            </a:r>
            <a:br>
              <a:rPr lang="fr-FR" sz="1200" b="1" dirty="0" smtClean="0">
                <a:effectLst/>
                <a:latin typeface="+mn-lt"/>
                <a:ea typeface="Calibri"/>
                <a:cs typeface="Times New Roman"/>
              </a:rPr>
            </a:br>
            <a:r>
              <a:rPr lang="fr-FR" sz="1200" dirty="0" smtClean="0">
                <a:effectLst/>
                <a:latin typeface="+mn-lt"/>
                <a:ea typeface="Calibri"/>
                <a:cs typeface="Times New Roman"/>
              </a:rPr>
              <a:t>Ce portail</a:t>
            </a:r>
            <a:r>
              <a:rPr lang="fr-FR" sz="1200" b="1" dirty="0" smtClean="0">
                <a:effectLst/>
                <a:latin typeface="+mn-lt"/>
                <a:ea typeface="Calibri"/>
                <a:cs typeface="Times New Roman"/>
              </a:rPr>
              <a:t> </a:t>
            </a:r>
            <a:r>
              <a:rPr lang="fr-FR" sz="1200" dirty="0" smtClean="0">
                <a:effectLst/>
                <a:latin typeface="+mn-lt"/>
                <a:ea typeface="Calibri"/>
                <a:cs typeface="Times New Roman"/>
              </a:rPr>
              <a:t>recense différentes ressources pédagogiques pour la mise en œuvre du parcours Avenir. Sont proposés : des kits et des séquences pédagogiques adaptés aux élèves de Terminale</a:t>
            </a:r>
          </a:p>
          <a:p>
            <a:endParaRPr lang="fr-FR" dirty="0" smtClean="0"/>
          </a:p>
          <a:p>
            <a:pPr algn="just">
              <a:lnSpc>
                <a:spcPct val="115000"/>
              </a:lnSpc>
              <a:spcAft>
                <a:spcPts val="0"/>
              </a:spcAft>
            </a:pPr>
            <a:r>
              <a:rPr lang="fr-FR" sz="1200" b="1" dirty="0" smtClean="0">
                <a:effectLst/>
                <a:latin typeface="+mn-lt"/>
                <a:ea typeface="Calibri"/>
                <a:cs typeface="Times New Roman"/>
              </a:rPr>
              <a:t>Folios</a:t>
            </a:r>
            <a:endParaRPr lang="fr-FR" sz="1200" dirty="0" smtClean="0">
              <a:effectLst/>
              <a:latin typeface="+mn-lt"/>
              <a:ea typeface="Calibri"/>
              <a:cs typeface="Times New Roman"/>
            </a:endParaRPr>
          </a:p>
          <a:p>
            <a:pPr algn="just">
              <a:lnSpc>
                <a:spcPct val="115000"/>
              </a:lnSpc>
              <a:spcAft>
                <a:spcPts val="0"/>
              </a:spcAft>
            </a:pPr>
            <a:r>
              <a:rPr lang="fr-FR" sz="1200" dirty="0" smtClean="0">
                <a:effectLst/>
                <a:latin typeface="+mn-lt"/>
                <a:ea typeface="Calibri"/>
                <a:cs typeface="Times New Roman"/>
              </a:rPr>
              <a:t>Ce portfolio a permis aux élèves de capitaliser leurs recherches et travaux, notamment en lien avec le parcours Avenir, depuis la classe de 6</a:t>
            </a:r>
            <a:r>
              <a:rPr lang="fr-FR" sz="1200" baseline="30000" dirty="0" smtClean="0">
                <a:effectLst/>
                <a:latin typeface="+mn-lt"/>
                <a:ea typeface="Calibri"/>
                <a:cs typeface="Times New Roman"/>
              </a:rPr>
              <a:t>e</a:t>
            </a:r>
            <a:r>
              <a:rPr lang="fr-FR" sz="1200" dirty="0" smtClean="0">
                <a:effectLst/>
                <a:latin typeface="+mn-lt"/>
                <a:ea typeface="Calibri"/>
                <a:cs typeface="Times New Roman"/>
              </a:rPr>
              <a:t>. En Terminale, un bilan de ces informations peut être fait avec l’équipe éducative et aider au choix d’orientation post-bac.</a:t>
            </a:r>
          </a:p>
          <a:p>
            <a:endParaRPr lang="fr-FR" dirty="0"/>
          </a:p>
        </p:txBody>
      </p:sp>
      <p:sp>
        <p:nvSpPr>
          <p:cNvPr id="4" name="Espace réservé du numéro de diapositive 3"/>
          <p:cNvSpPr>
            <a:spLocks noGrp="1"/>
          </p:cNvSpPr>
          <p:nvPr>
            <p:ph type="sldNum" sz="quarter" idx="10"/>
          </p:nvPr>
        </p:nvSpPr>
        <p:spPr/>
        <p:txBody>
          <a:bodyPr/>
          <a:lstStyle/>
          <a:p>
            <a:fld id="{B8F61BFB-8E6B-4E11-92DB-C5CECEC24870}" type="slidenum">
              <a:rPr lang="fr-FR" smtClean="0">
                <a:solidFill>
                  <a:prstClr val="black"/>
                </a:solidFill>
              </a:rPr>
              <a:pPr/>
              <a:t>21</a:t>
            </a:fld>
            <a:endParaRPr lang="fr-FR">
              <a:solidFill>
                <a:prstClr val="black"/>
              </a:solidFill>
            </a:endParaRPr>
          </a:p>
        </p:txBody>
      </p:sp>
    </p:spTree>
    <p:extLst>
      <p:ext uri="{BB962C8B-B14F-4D97-AF65-F5344CB8AC3E}">
        <p14:creationId xmlns:p14="http://schemas.microsoft.com/office/powerpoint/2010/main" val="2424264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8F61BFB-8E6B-4E11-92DB-C5CECEC24870}" type="slidenum">
              <a:rPr lang="fr-FR" smtClean="0">
                <a:solidFill>
                  <a:prstClr val="black"/>
                </a:solidFill>
              </a:rPr>
              <a:pPr/>
              <a:t>22</a:t>
            </a:fld>
            <a:endParaRPr lang="fr-FR">
              <a:solidFill>
                <a:prstClr val="black"/>
              </a:solidFill>
            </a:endParaRPr>
          </a:p>
        </p:txBody>
      </p:sp>
    </p:spTree>
    <p:extLst>
      <p:ext uri="{BB962C8B-B14F-4D97-AF65-F5344CB8AC3E}">
        <p14:creationId xmlns:p14="http://schemas.microsoft.com/office/powerpoint/2010/main" val="979488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nSpc>
                <a:spcPct val="115000"/>
              </a:lnSpc>
              <a:spcAft>
                <a:spcPts val="0"/>
              </a:spcAft>
            </a:pPr>
            <a:r>
              <a:rPr lang="fr-FR" sz="1200" b="1" dirty="0" smtClean="0">
                <a:effectLst/>
                <a:latin typeface="+mn-lt"/>
                <a:ea typeface="Calibri"/>
                <a:cs typeface="Times New Roman"/>
              </a:rPr>
              <a:t> Dossiers</a:t>
            </a:r>
            <a:endParaRPr lang="fr-FR" sz="1200" dirty="0" smtClean="0">
              <a:effectLst/>
              <a:latin typeface="+mn-lt"/>
              <a:ea typeface="Calibri"/>
              <a:cs typeface="Times New Roman"/>
            </a:endParaRPr>
          </a:p>
          <a:p>
            <a:pPr>
              <a:lnSpc>
                <a:spcPct val="115000"/>
              </a:lnSpc>
              <a:spcAft>
                <a:spcPts val="0"/>
              </a:spcAft>
            </a:pPr>
            <a:r>
              <a:rPr lang="fr-FR" sz="1200" dirty="0" smtClean="0">
                <a:effectLst/>
                <a:latin typeface="+mn-lt"/>
                <a:ea typeface="Calibri"/>
                <a:cs typeface="Times New Roman"/>
              </a:rPr>
              <a:t>Les publications de cette collection présentent différentes filières d’études post-bac (Après le bac ; Université, bien choisir sa licence ; Classes prépa…) ainsi que des thématiques spécifiques telles que l’entreprenariat ou les études à l’étranger.</a:t>
            </a:r>
          </a:p>
          <a:p>
            <a:pPr>
              <a:lnSpc>
                <a:spcPct val="115000"/>
              </a:lnSpc>
              <a:spcAft>
                <a:spcPts val="0"/>
              </a:spcAft>
            </a:pPr>
            <a:r>
              <a:rPr lang="fr-FR" sz="1200" dirty="0" smtClean="0">
                <a:effectLst/>
                <a:latin typeface="+mn-lt"/>
                <a:ea typeface="Calibri"/>
                <a:cs typeface="Times New Roman"/>
              </a:rPr>
              <a:t> </a:t>
            </a:r>
          </a:p>
          <a:p>
            <a:pPr>
              <a:lnSpc>
                <a:spcPct val="115000"/>
              </a:lnSpc>
              <a:spcAft>
                <a:spcPts val="0"/>
              </a:spcAft>
            </a:pPr>
            <a:r>
              <a:rPr lang="fr-FR" sz="1200" b="1" dirty="0" err="1" smtClean="0">
                <a:effectLst/>
                <a:latin typeface="+mn-lt"/>
                <a:ea typeface="Calibri"/>
                <a:cs typeface="Times New Roman"/>
              </a:rPr>
              <a:t>Infosup</a:t>
            </a:r>
            <a:endParaRPr lang="fr-FR" sz="1200" dirty="0" smtClean="0">
              <a:effectLst/>
              <a:latin typeface="+mn-lt"/>
              <a:ea typeface="Calibri"/>
              <a:cs typeface="Times New Roman"/>
            </a:endParaRPr>
          </a:p>
          <a:p>
            <a:r>
              <a:rPr lang="fr-FR" sz="1200" dirty="0" smtClean="0">
                <a:effectLst/>
                <a:latin typeface="+mn-lt"/>
                <a:ea typeface="Calibri"/>
                <a:cs typeface="Times New Roman"/>
              </a:rPr>
              <a:t>Les publications de cette collection présentent les poursuites d'études les plus adaptées au profil des bacheliers de chaque série de Bac (L, S, ES, STMG et STI2D) : BTS, DUT, licences, prépas, écoles... Chaque diplôme est détaillé : durée et lieu des études, coût, admission, organisation des études, poursuite d’études et insertion professionnelle.</a:t>
            </a:r>
          </a:p>
          <a:p>
            <a:endParaRPr lang="fr-FR" sz="1200" dirty="0" smtClean="0">
              <a:effectLst/>
              <a:latin typeface="+mn-lt"/>
              <a:ea typeface="Calibri"/>
              <a:cs typeface="Times New Roman"/>
            </a:endParaRPr>
          </a:p>
          <a:p>
            <a:pPr algn="just">
              <a:lnSpc>
                <a:spcPct val="115000"/>
              </a:lnSpc>
              <a:spcAft>
                <a:spcPts val="0"/>
              </a:spcAft>
            </a:pPr>
            <a:r>
              <a:rPr lang="fr-FR" sz="1200" b="1" dirty="0" smtClean="0">
                <a:effectLst/>
                <a:latin typeface="+mn-lt"/>
                <a:ea typeface="Calibri"/>
                <a:cs typeface="Times New Roman"/>
              </a:rPr>
              <a:t>(Diplômes)</a:t>
            </a:r>
            <a:endParaRPr lang="fr-FR" sz="1200" dirty="0" smtClean="0">
              <a:effectLst/>
              <a:latin typeface="+mn-lt"/>
              <a:ea typeface="Calibri"/>
              <a:cs typeface="Times New Roman"/>
            </a:endParaRPr>
          </a:p>
          <a:p>
            <a:pPr algn="just">
              <a:lnSpc>
                <a:spcPct val="115000"/>
              </a:lnSpc>
              <a:spcAft>
                <a:spcPts val="0"/>
              </a:spcAft>
            </a:pPr>
            <a:r>
              <a:rPr lang="fr-FR" sz="1200" dirty="0" smtClean="0">
                <a:effectLst/>
                <a:latin typeface="+mn-lt"/>
                <a:ea typeface="Calibri"/>
                <a:cs typeface="Times New Roman"/>
              </a:rPr>
              <a:t>Ces deux publications s’adressent spécifiquement aux lycéens : répertoire de  l’ensemble des diplômes BTSA/BTS et DUT comprenant les objectifs, les débouchés,  des exemples de métiers, les modalités d’admission, le programme, les épreuves à l’examen, les poursuites d’études possibles.</a:t>
            </a:r>
          </a:p>
          <a:p>
            <a:endParaRPr lang="fr-FR" sz="1200" dirty="0" smtClean="0">
              <a:effectLst/>
              <a:latin typeface="+mn-lt"/>
              <a:cs typeface="Times New Roman"/>
            </a:endParaRPr>
          </a:p>
          <a:p>
            <a:endParaRPr lang="fr-FR" dirty="0"/>
          </a:p>
        </p:txBody>
      </p:sp>
      <p:sp>
        <p:nvSpPr>
          <p:cNvPr id="4" name="Espace réservé du numéro de diapositive 3"/>
          <p:cNvSpPr>
            <a:spLocks noGrp="1"/>
          </p:cNvSpPr>
          <p:nvPr>
            <p:ph type="sldNum" sz="quarter" idx="10"/>
          </p:nvPr>
        </p:nvSpPr>
        <p:spPr/>
        <p:txBody>
          <a:bodyPr/>
          <a:lstStyle/>
          <a:p>
            <a:fld id="{B8F61BFB-8E6B-4E11-92DB-C5CECEC24870}" type="slidenum">
              <a:rPr lang="fr-FR" smtClean="0"/>
              <a:pPr/>
              <a:t>23</a:t>
            </a:fld>
            <a:endParaRPr lang="fr-FR"/>
          </a:p>
        </p:txBody>
      </p:sp>
    </p:spTree>
    <p:extLst>
      <p:ext uri="{BB962C8B-B14F-4D97-AF65-F5344CB8AC3E}">
        <p14:creationId xmlns:p14="http://schemas.microsoft.com/office/powerpoint/2010/main" val="1958074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nSpc>
                <a:spcPct val="115000"/>
              </a:lnSpc>
              <a:spcAft>
                <a:spcPts val="0"/>
              </a:spcAft>
            </a:pPr>
            <a:r>
              <a:rPr lang="fr-FR" sz="1200" b="1" dirty="0" smtClean="0">
                <a:effectLst/>
                <a:latin typeface="+mn-lt"/>
                <a:ea typeface="Calibri"/>
                <a:cs typeface="Times New Roman"/>
              </a:rPr>
              <a:t>« Entrer dans le sup après le Bac »</a:t>
            </a:r>
            <a:endParaRPr lang="fr-FR" sz="1200" dirty="0" smtClean="0">
              <a:effectLst/>
              <a:latin typeface="+mn-lt"/>
              <a:ea typeface="Calibri"/>
              <a:cs typeface="Times New Roman"/>
            </a:endParaRPr>
          </a:p>
          <a:p>
            <a:r>
              <a:rPr lang="fr-FR" sz="1200" dirty="0" smtClean="0">
                <a:effectLst/>
                <a:latin typeface="+mn-lt"/>
                <a:ea typeface="Calibri"/>
                <a:cs typeface="Times New Roman"/>
              </a:rPr>
              <a:t>Ce guide recense toute l’offre de formations francilienne post-bac, ainsi que des informations sur les caractéristiques des principales filières d’études. Distribué à tous les élèves de terminale à partir de janvier, il est également en téléchargement gratuit sur notre site régional</a:t>
            </a:r>
          </a:p>
          <a:p>
            <a:endParaRPr lang="fr-FR" sz="1200" dirty="0" smtClean="0">
              <a:effectLst/>
              <a:latin typeface="+mn-lt"/>
              <a:cs typeface="Times New Roman"/>
            </a:endParaRPr>
          </a:p>
          <a:p>
            <a:pPr>
              <a:lnSpc>
                <a:spcPct val="115000"/>
              </a:lnSpc>
              <a:spcAft>
                <a:spcPts val="0"/>
              </a:spcAft>
            </a:pPr>
            <a:r>
              <a:rPr lang="fr-FR" sz="1200" b="1" dirty="0" smtClean="0">
                <a:effectLst/>
                <a:latin typeface="+mn-lt"/>
                <a:ea typeface="Calibri"/>
                <a:cs typeface="Times New Roman"/>
              </a:rPr>
              <a:t>Fiches infos licence     </a:t>
            </a:r>
            <a:endParaRPr lang="fr-FR" sz="1200" dirty="0" smtClean="0">
              <a:effectLst/>
              <a:latin typeface="+mn-lt"/>
              <a:ea typeface="Calibri"/>
              <a:cs typeface="Times New Roman"/>
            </a:endParaRPr>
          </a:p>
          <a:p>
            <a:r>
              <a:rPr lang="fr-FR" sz="1200" dirty="0" smtClean="0">
                <a:effectLst/>
                <a:latin typeface="+mn-lt"/>
                <a:ea typeface="Calibri"/>
                <a:cs typeface="Times New Roman"/>
              </a:rPr>
              <a:t>Ces fiches mentionnent pour chaque licence : les attendus, les mentions, les parcours, les modalités d'admission, les orientations pédagogiques ainsi que les poursuites d'études dans les universités d’Ile-de-France. </a:t>
            </a:r>
            <a:br>
              <a:rPr lang="fr-FR" sz="1200" dirty="0" smtClean="0">
                <a:effectLst/>
                <a:latin typeface="+mn-lt"/>
                <a:ea typeface="Calibri"/>
                <a:cs typeface="Times New Roman"/>
              </a:rPr>
            </a:br>
            <a:r>
              <a:rPr lang="fr-FR" sz="1200" dirty="0" smtClean="0">
                <a:effectLst/>
                <a:latin typeface="+mn-lt"/>
                <a:ea typeface="Calibri"/>
                <a:cs typeface="Times New Roman"/>
              </a:rPr>
              <a:t>Ces fiches seront en téléchargement sur notre site courant du mois de janvier 2018.</a:t>
            </a:r>
          </a:p>
          <a:p>
            <a:endParaRPr lang="fr-FR" sz="1200" dirty="0" smtClean="0">
              <a:effectLst/>
              <a:latin typeface="+mn-lt"/>
              <a:cs typeface="Times New Roman"/>
            </a:endParaRPr>
          </a:p>
          <a:p>
            <a:pPr>
              <a:lnSpc>
                <a:spcPct val="115000"/>
              </a:lnSpc>
              <a:spcAft>
                <a:spcPts val="0"/>
              </a:spcAft>
            </a:pPr>
            <a:r>
              <a:rPr lang="fr-FR" sz="1200" b="1" dirty="0" smtClean="0">
                <a:effectLst/>
                <a:latin typeface="+mn-lt"/>
                <a:ea typeface="Calibri"/>
                <a:cs typeface="Times New Roman"/>
              </a:rPr>
              <a:t>Publications thématiques</a:t>
            </a:r>
            <a:r>
              <a:rPr lang="fr-FR" sz="1200" dirty="0" smtClean="0">
                <a:effectLst/>
                <a:latin typeface="+mn-lt"/>
                <a:ea typeface="Calibri"/>
                <a:cs typeface="Times New Roman"/>
              </a:rPr>
              <a:t> </a:t>
            </a:r>
          </a:p>
          <a:p>
            <a:r>
              <a:rPr lang="fr-FR" sz="1200" dirty="0" smtClean="0">
                <a:effectLst/>
                <a:latin typeface="+mn-lt"/>
                <a:ea typeface="Calibri"/>
                <a:cs typeface="Times New Roman"/>
              </a:rPr>
              <a:t>Des guides régionaux abordent des thématiques variées telles que : « Les écoles du secteur social », « Formations paramédicales en Île-de-France », « les écoles d’art post Bac »…</a:t>
            </a:r>
          </a:p>
          <a:p>
            <a:endParaRPr lang="fr-FR" sz="1200" dirty="0" smtClean="0">
              <a:effectLst/>
              <a:latin typeface="+mn-lt"/>
              <a:ea typeface="Calibri"/>
              <a:cs typeface="Times New Roman"/>
            </a:endParaRPr>
          </a:p>
          <a:p>
            <a:r>
              <a:rPr lang="fr-FR" sz="1200" b="1" dirty="0" err="1" smtClean="0">
                <a:effectLst/>
                <a:latin typeface="+mn-lt"/>
                <a:cs typeface="Times New Roman"/>
              </a:rPr>
              <a:t>Handi</a:t>
            </a:r>
            <a:r>
              <a:rPr lang="fr-FR" sz="1200" b="1" dirty="0" smtClean="0">
                <a:effectLst/>
                <a:latin typeface="+mn-lt"/>
                <a:cs typeface="Times New Roman"/>
              </a:rPr>
              <a:t> fiches</a:t>
            </a:r>
            <a:r>
              <a:rPr lang="fr-FR" sz="1200" b="1" baseline="0" dirty="0" smtClean="0">
                <a:effectLst/>
                <a:latin typeface="+mn-lt"/>
                <a:cs typeface="Times New Roman"/>
              </a:rPr>
              <a:t> </a:t>
            </a:r>
            <a:endParaRPr lang="fr-FR" sz="1200" b="1" dirty="0" smtClean="0">
              <a:effectLst/>
              <a:latin typeface="+mn-lt"/>
              <a:cs typeface="Times New Roman"/>
            </a:endParaRPr>
          </a:p>
          <a:p>
            <a:r>
              <a:rPr lang="fr-FR" dirty="0" smtClean="0"/>
              <a:t>22 fiches détaillant les modalités d’accueil et d’accompagnement des étudiants handicapés par les universités et certains grands établissements d’enseignement supérieur franciliens(</a:t>
            </a:r>
            <a:r>
              <a:rPr lang="fr-FR" baseline="0" dirty="0" smtClean="0"/>
              <a:t> CNAM, </a:t>
            </a:r>
            <a:r>
              <a:rPr lang="fr-FR" baseline="0" dirty="0" err="1" smtClean="0"/>
              <a:t>ecole</a:t>
            </a:r>
            <a:r>
              <a:rPr lang="fr-FR" baseline="0" dirty="0" smtClean="0"/>
              <a:t> nationale des Chartes, </a:t>
            </a:r>
            <a:r>
              <a:rPr lang="fr-FR" baseline="0" dirty="0" err="1" smtClean="0"/>
              <a:t>ecole</a:t>
            </a:r>
            <a:r>
              <a:rPr lang="fr-FR" baseline="0" dirty="0" smtClean="0"/>
              <a:t> normale supérieure de Cachan…).</a:t>
            </a:r>
            <a:endParaRPr lang="fr-FR" dirty="0" smtClean="0"/>
          </a:p>
          <a:p>
            <a:endParaRPr lang="fr-FR" sz="1200" dirty="0" smtClean="0">
              <a:effectLst/>
              <a:latin typeface="+mn-lt"/>
              <a:cs typeface="Times New Roman"/>
            </a:endParaRPr>
          </a:p>
          <a:p>
            <a:r>
              <a:rPr lang="fr-FR" sz="1200" b="1" dirty="0" err="1" smtClean="0">
                <a:effectLst/>
                <a:latin typeface="+mn-lt"/>
                <a:ea typeface="Calibri"/>
                <a:cs typeface="Times New Roman"/>
              </a:rPr>
              <a:t>Sup’Onisep</a:t>
            </a:r>
            <a:r>
              <a:rPr lang="fr-FR" sz="1200" dirty="0" smtClean="0">
                <a:effectLst/>
                <a:latin typeface="+mn-lt"/>
                <a:ea typeface="Calibri"/>
                <a:cs typeface="Times New Roman"/>
              </a:rPr>
              <a:t/>
            </a:r>
            <a:br>
              <a:rPr lang="fr-FR" sz="1200" dirty="0" smtClean="0">
                <a:effectLst/>
                <a:latin typeface="+mn-lt"/>
                <a:ea typeface="Calibri"/>
                <a:cs typeface="Times New Roman"/>
              </a:rPr>
            </a:br>
            <a:r>
              <a:rPr lang="fr-FR" sz="1200" dirty="0" smtClean="0">
                <a:effectLst/>
                <a:latin typeface="+mn-lt"/>
                <a:ea typeface="Calibri"/>
                <a:cs typeface="Times New Roman"/>
              </a:rPr>
              <a:t>Cette lettre d’information sur l'enseignement supérieur en Ile-de-France à destination des professeurs principaux de 1</a:t>
            </a:r>
            <a:r>
              <a:rPr lang="fr-FR" sz="1200" baseline="30000" dirty="0" smtClean="0">
                <a:effectLst/>
                <a:latin typeface="+mn-lt"/>
                <a:ea typeface="Calibri"/>
                <a:cs typeface="Times New Roman"/>
              </a:rPr>
              <a:t>re</a:t>
            </a:r>
            <a:r>
              <a:rPr lang="fr-FR" sz="1200" dirty="0" smtClean="0">
                <a:effectLst/>
                <a:latin typeface="+mn-lt"/>
                <a:ea typeface="Calibri"/>
                <a:cs typeface="Times New Roman"/>
              </a:rPr>
              <a:t> et Terminale donne un éclairage synthétique sur l'actualité. Diffusée gratuitement par courrier électronique dans tous les établissements publics et privés sous contrat de l'Ile-de-France, elle est également disponible en téléchargement sur notre site régional</a:t>
            </a:r>
          </a:p>
          <a:p>
            <a:endParaRPr lang="fr-FR" sz="1200" dirty="0" smtClean="0">
              <a:effectLst/>
              <a:latin typeface="+mn-lt"/>
              <a:cs typeface="Times New Roman"/>
            </a:endParaRPr>
          </a:p>
          <a:p>
            <a:r>
              <a:rPr lang="fr-FR" sz="1200" dirty="0" smtClean="0">
                <a:effectLst/>
                <a:latin typeface="+mn-lt"/>
                <a:cs typeface="Times New Roman"/>
              </a:rPr>
              <a:t>(IVA: L’insertion des lycéens dans la vie active) </a:t>
            </a:r>
            <a:endParaRPr lang="fr-FR" dirty="0"/>
          </a:p>
        </p:txBody>
      </p:sp>
      <p:sp>
        <p:nvSpPr>
          <p:cNvPr id="4" name="Espace réservé du numéro de diapositive 3"/>
          <p:cNvSpPr>
            <a:spLocks noGrp="1"/>
          </p:cNvSpPr>
          <p:nvPr>
            <p:ph type="sldNum" sz="quarter" idx="10"/>
          </p:nvPr>
        </p:nvSpPr>
        <p:spPr/>
        <p:txBody>
          <a:bodyPr/>
          <a:lstStyle/>
          <a:p>
            <a:fld id="{B8F61BFB-8E6B-4E11-92DB-C5CECEC24870}" type="slidenum">
              <a:rPr lang="fr-FR" smtClean="0"/>
              <a:pPr/>
              <a:t>24</a:t>
            </a:fld>
            <a:endParaRPr lang="fr-FR"/>
          </a:p>
        </p:txBody>
      </p:sp>
    </p:spTree>
    <p:extLst>
      <p:ext uri="{BB962C8B-B14F-4D97-AF65-F5344CB8AC3E}">
        <p14:creationId xmlns:p14="http://schemas.microsoft.com/office/powerpoint/2010/main" val="1195057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28E81AB-9BF2-485E-958B-6D2B9756C3AF}" type="datetimeFigureOut">
              <a:rPr lang="fr-FR" smtClean="0"/>
              <a:t>17/12/2017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7116BB2-8570-4B85-9D13-F58D4D24F99A}" type="slidenum">
              <a:rPr lang="fr-FR" smtClean="0"/>
              <a:t>‹N°›</a:t>
            </a:fld>
            <a:endParaRPr lang="fr-FR"/>
          </a:p>
        </p:txBody>
      </p:sp>
    </p:spTree>
    <p:extLst>
      <p:ext uri="{BB962C8B-B14F-4D97-AF65-F5344CB8AC3E}">
        <p14:creationId xmlns:p14="http://schemas.microsoft.com/office/powerpoint/2010/main" val="25436424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28E81AB-9BF2-485E-958B-6D2B9756C3AF}" type="datetimeFigureOut">
              <a:rPr lang="fr-FR" smtClean="0"/>
              <a:t>17/12/2017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7116BB2-8570-4B85-9D13-F58D4D24F99A}" type="slidenum">
              <a:rPr lang="fr-FR" smtClean="0"/>
              <a:t>‹N°›</a:t>
            </a:fld>
            <a:endParaRPr lang="fr-FR"/>
          </a:p>
        </p:txBody>
      </p:sp>
    </p:spTree>
    <p:extLst>
      <p:ext uri="{BB962C8B-B14F-4D97-AF65-F5344CB8AC3E}">
        <p14:creationId xmlns:p14="http://schemas.microsoft.com/office/powerpoint/2010/main" val="1619637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28E81AB-9BF2-485E-958B-6D2B9756C3AF}" type="datetimeFigureOut">
              <a:rPr lang="fr-FR" smtClean="0"/>
              <a:t>17/12/2017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7116BB2-8570-4B85-9D13-F58D4D24F99A}" type="slidenum">
              <a:rPr lang="fr-FR" smtClean="0"/>
              <a:t>‹N°›</a:t>
            </a:fld>
            <a:endParaRPr lang="fr-FR"/>
          </a:p>
        </p:txBody>
      </p:sp>
    </p:spTree>
    <p:extLst>
      <p:ext uri="{BB962C8B-B14F-4D97-AF65-F5344CB8AC3E}">
        <p14:creationId xmlns:p14="http://schemas.microsoft.com/office/powerpoint/2010/main" val="655434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28E81AB-9BF2-485E-958B-6D2B9756C3AF}" type="datetimeFigureOut">
              <a:rPr lang="fr-FR" smtClean="0"/>
              <a:t>17/12/2017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7116BB2-8570-4B85-9D13-F58D4D24F99A}" type="slidenum">
              <a:rPr lang="fr-FR" smtClean="0"/>
              <a:t>‹N°›</a:t>
            </a:fld>
            <a:endParaRPr lang="fr-FR"/>
          </a:p>
        </p:txBody>
      </p:sp>
    </p:spTree>
    <p:extLst>
      <p:ext uri="{BB962C8B-B14F-4D97-AF65-F5344CB8AC3E}">
        <p14:creationId xmlns:p14="http://schemas.microsoft.com/office/powerpoint/2010/main" val="685830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28E81AB-9BF2-485E-958B-6D2B9756C3AF}" type="datetimeFigureOut">
              <a:rPr lang="fr-FR" smtClean="0"/>
              <a:t>17/12/2017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7116BB2-8570-4B85-9D13-F58D4D24F99A}" type="slidenum">
              <a:rPr lang="fr-FR" smtClean="0"/>
              <a:t>‹N°›</a:t>
            </a:fld>
            <a:endParaRPr lang="fr-FR"/>
          </a:p>
        </p:txBody>
      </p:sp>
    </p:spTree>
    <p:extLst>
      <p:ext uri="{BB962C8B-B14F-4D97-AF65-F5344CB8AC3E}">
        <p14:creationId xmlns:p14="http://schemas.microsoft.com/office/powerpoint/2010/main" val="1655088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28E81AB-9BF2-485E-958B-6D2B9756C3AF}" type="datetimeFigureOut">
              <a:rPr lang="fr-FR" smtClean="0"/>
              <a:t>17/12/2017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7116BB2-8570-4B85-9D13-F58D4D24F99A}" type="slidenum">
              <a:rPr lang="fr-FR" smtClean="0"/>
              <a:t>‹N°›</a:t>
            </a:fld>
            <a:endParaRPr lang="fr-FR"/>
          </a:p>
        </p:txBody>
      </p:sp>
    </p:spTree>
    <p:extLst>
      <p:ext uri="{BB962C8B-B14F-4D97-AF65-F5344CB8AC3E}">
        <p14:creationId xmlns:p14="http://schemas.microsoft.com/office/powerpoint/2010/main" val="63895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28E81AB-9BF2-485E-958B-6D2B9756C3AF}" type="datetimeFigureOut">
              <a:rPr lang="fr-FR" smtClean="0"/>
              <a:t>17/12/2017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7116BB2-8570-4B85-9D13-F58D4D24F99A}" type="slidenum">
              <a:rPr lang="fr-FR" smtClean="0"/>
              <a:t>‹N°›</a:t>
            </a:fld>
            <a:endParaRPr lang="fr-FR"/>
          </a:p>
        </p:txBody>
      </p:sp>
    </p:spTree>
    <p:extLst>
      <p:ext uri="{BB962C8B-B14F-4D97-AF65-F5344CB8AC3E}">
        <p14:creationId xmlns:p14="http://schemas.microsoft.com/office/powerpoint/2010/main" val="1114997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28E81AB-9BF2-485E-958B-6D2B9756C3AF}" type="datetimeFigureOut">
              <a:rPr lang="fr-FR" smtClean="0"/>
              <a:t>17/12/2017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7116BB2-8570-4B85-9D13-F58D4D24F99A}" type="slidenum">
              <a:rPr lang="fr-FR" smtClean="0"/>
              <a:t>‹N°›</a:t>
            </a:fld>
            <a:endParaRPr lang="fr-FR"/>
          </a:p>
        </p:txBody>
      </p:sp>
    </p:spTree>
    <p:extLst>
      <p:ext uri="{BB962C8B-B14F-4D97-AF65-F5344CB8AC3E}">
        <p14:creationId xmlns:p14="http://schemas.microsoft.com/office/powerpoint/2010/main" val="1823208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28E81AB-9BF2-485E-958B-6D2B9756C3AF}" type="datetimeFigureOut">
              <a:rPr lang="fr-FR" smtClean="0"/>
              <a:t>17/12/2017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7116BB2-8570-4B85-9D13-F58D4D24F99A}" type="slidenum">
              <a:rPr lang="fr-FR" smtClean="0"/>
              <a:t>‹N°›</a:t>
            </a:fld>
            <a:endParaRPr lang="fr-FR"/>
          </a:p>
        </p:txBody>
      </p:sp>
    </p:spTree>
    <p:extLst>
      <p:ext uri="{BB962C8B-B14F-4D97-AF65-F5344CB8AC3E}">
        <p14:creationId xmlns:p14="http://schemas.microsoft.com/office/powerpoint/2010/main" val="907336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28E81AB-9BF2-485E-958B-6D2B9756C3AF}" type="datetimeFigureOut">
              <a:rPr lang="fr-FR" smtClean="0"/>
              <a:t>17/12/2017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7116BB2-8570-4B85-9D13-F58D4D24F99A}" type="slidenum">
              <a:rPr lang="fr-FR" smtClean="0"/>
              <a:t>‹N°›</a:t>
            </a:fld>
            <a:endParaRPr lang="fr-FR"/>
          </a:p>
        </p:txBody>
      </p:sp>
    </p:spTree>
    <p:extLst>
      <p:ext uri="{BB962C8B-B14F-4D97-AF65-F5344CB8AC3E}">
        <p14:creationId xmlns:p14="http://schemas.microsoft.com/office/powerpoint/2010/main" val="2206620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28E81AB-9BF2-485E-958B-6D2B9756C3AF}" type="datetimeFigureOut">
              <a:rPr lang="fr-FR" smtClean="0"/>
              <a:t>17/12/2017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7116BB2-8570-4B85-9D13-F58D4D24F99A}" type="slidenum">
              <a:rPr lang="fr-FR" smtClean="0"/>
              <a:t>‹N°›</a:t>
            </a:fld>
            <a:endParaRPr lang="fr-FR"/>
          </a:p>
        </p:txBody>
      </p:sp>
    </p:spTree>
    <p:extLst>
      <p:ext uri="{BB962C8B-B14F-4D97-AF65-F5344CB8AC3E}">
        <p14:creationId xmlns:p14="http://schemas.microsoft.com/office/powerpoint/2010/main" val="35399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8E81AB-9BF2-485E-958B-6D2B9756C3AF}" type="datetimeFigureOut">
              <a:rPr lang="fr-FR" smtClean="0"/>
              <a:t>17/12/2017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116BB2-8570-4B85-9D13-F58D4D24F99A}" type="slidenum">
              <a:rPr lang="fr-FR" smtClean="0"/>
              <a:t>‹N°›</a:t>
            </a:fld>
            <a:endParaRPr lang="fr-FR"/>
          </a:p>
        </p:txBody>
      </p:sp>
    </p:spTree>
    <p:extLst>
      <p:ext uri="{BB962C8B-B14F-4D97-AF65-F5344CB8AC3E}">
        <p14:creationId xmlns:p14="http://schemas.microsoft.com/office/powerpoint/2010/main" val="4186526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education.gouv.fr/cid122039/plan-etudiants-accompagner-chacun-vers-la-reussite.html" TargetMode="External"/><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hyperlink" Target="http://eduscol.education.fr/cid73382/l-orientation-du-lycee-a-l-enseignement-superieur.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www.onisep.fr/ile-de-france" TargetMode="Externa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hyperlink" Target="mailto:apparcoursup@ac-paris.f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808998" y="2668426"/>
            <a:ext cx="7147538" cy="1003343"/>
          </a:xfrm>
        </p:spPr>
        <p:txBody>
          <a:bodyPr>
            <a:normAutofit fontScale="90000"/>
          </a:bodyPr>
          <a:lstStyle/>
          <a:p>
            <a:pPr algn="ctr"/>
            <a:r>
              <a:rPr lang="fr-FR" sz="4000" b="1" dirty="0" smtClean="0">
                <a:solidFill>
                  <a:srgbClr val="5690A4"/>
                </a:solidFill>
              </a:rPr>
              <a:t>PARCOURSUP</a:t>
            </a:r>
            <a:r>
              <a:rPr lang="fr-FR" sz="4000" b="1" dirty="0">
                <a:solidFill>
                  <a:srgbClr val="5690A4"/>
                </a:solidFill>
              </a:rPr>
              <a:t>:</a:t>
            </a:r>
            <a:r>
              <a:rPr lang="fr-FR" sz="4000" b="1" dirty="0" smtClean="0">
                <a:solidFill>
                  <a:srgbClr val="5690A4"/>
                </a:solidFill>
              </a:rPr>
              <a:t/>
            </a:r>
            <a:br>
              <a:rPr lang="fr-FR" sz="4000" b="1" dirty="0" smtClean="0">
                <a:solidFill>
                  <a:srgbClr val="5690A4"/>
                </a:solidFill>
              </a:rPr>
            </a:br>
            <a:r>
              <a:rPr lang="fr-FR" sz="4000" b="1" dirty="0" smtClean="0">
                <a:solidFill>
                  <a:srgbClr val="5690A4"/>
                </a:solidFill>
              </a:rPr>
              <a:t>une nouvelle plateforme</a:t>
            </a:r>
            <a:endParaRPr lang="fr-FR" sz="4000" b="1" dirty="0">
              <a:solidFill>
                <a:srgbClr val="5690A4"/>
              </a:solidFill>
            </a:endParaRPr>
          </a:p>
        </p:txBody>
      </p:sp>
      <p:sp>
        <p:nvSpPr>
          <p:cNvPr id="4" name="Espace réservé de la date 3"/>
          <p:cNvSpPr>
            <a:spLocks noGrp="1"/>
          </p:cNvSpPr>
          <p:nvPr>
            <p:ph type="dt" sz="half" idx="10"/>
          </p:nvPr>
        </p:nvSpPr>
        <p:spPr/>
        <p:txBody>
          <a:bodyPr/>
          <a:lstStyle/>
          <a:p>
            <a:r>
              <a:rPr lang="fr-FR" dirty="0" smtClean="0"/>
              <a:t>07/12/2017</a:t>
            </a:r>
            <a:endParaRPr lang="fr-FR" dirty="0"/>
          </a:p>
        </p:txBody>
      </p:sp>
      <p:sp>
        <p:nvSpPr>
          <p:cNvPr id="5" name="Espace réservé du pied de page 4"/>
          <p:cNvSpPr>
            <a:spLocks noGrp="1"/>
          </p:cNvSpPr>
          <p:nvPr>
            <p:ph type="ftr" sz="quarter" idx="11"/>
          </p:nvPr>
        </p:nvSpPr>
        <p:spPr/>
        <p:txBody>
          <a:bodyPr/>
          <a:lstStyle/>
          <a:p>
            <a:r>
              <a:rPr lang="fr-FR" dirty="0" smtClean="0"/>
              <a:t>Service Académique d'Information et d'Orientation</a:t>
            </a:r>
            <a:endParaRPr lang="fr-FR" dirty="0"/>
          </a:p>
        </p:txBody>
      </p:sp>
      <p:sp>
        <p:nvSpPr>
          <p:cNvPr id="6" name="Espace réservé du numéro de diapositive 5"/>
          <p:cNvSpPr>
            <a:spLocks noGrp="1"/>
          </p:cNvSpPr>
          <p:nvPr>
            <p:ph type="sldNum" sz="quarter" idx="12"/>
          </p:nvPr>
        </p:nvSpPr>
        <p:spPr/>
        <p:txBody>
          <a:bodyPr/>
          <a:lstStyle/>
          <a:p>
            <a:fld id="{0D0EE50B-7D65-6044-B805-9D83FADBDC41}" type="slidenum">
              <a:rPr lang="fr-FR" smtClean="0"/>
              <a:pPr/>
              <a:t>1</a:t>
            </a:fld>
            <a:endParaRPr lang="fr-FR"/>
          </a:p>
        </p:txBody>
      </p:sp>
    </p:spTree>
    <p:extLst>
      <p:ext uri="{BB962C8B-B14F-4D97-AF65-F5344CB8AC3E}">
        <p14:creationId xmlns:p14="http://schemas.microsoft.com/office/powerpoint/2010/main" val="3065349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6585" y="966769"/>
            <a:ext cx="6755179" cy="917198"/>
          </a:xfrm>
        </p:spPr>
        <p:txBody>
          <a:bodyPr>
            <a:normAutofit fontScale="90000"/>
          </a:bodyPr>
          <a:lstStyle/>
          <a:p>
            <a:pPr>
              <a:lnSpc>
                <a:spcPct val="100000"/>
              </a:lnSpc>
              <a:spcBef>
                <a:spcPts val="0"/>
              </a:spcBef>
            </a:pPr>
            <a:r>
              <a:rPr lang="fr-FR" sz="2700" b="1" dirty="0" smtClean="0">
                <a:solidFill>
                  <a:srgbClr val="5690A4"/>
                </a:solidFill>
                <a:latin typeface="+mn-lt"/>
                <a:ea typeface="+mn-ea"/>
                <a:cs typeface="+mn-cs"/>
              </a:rPr>
              <a:t>Le </a:t>
            </a:r>
            <a:r>
              <a:rPr lang="fr-FR" sz="2700" b="1" dirty="0">
                <a:solidFill>
                  <a:srgbClr val="5690A4"/>
                </a:solidFill>
                <a:latin typeface="+mn-lt"/>
                <a:ea typeface="+mn-ea"/>
                <a:cs typeface="+mn-cs"/>
              </a:rPr>
              <a:t>rôle du professeur principal</a:t>
            </a:r>
            <a:r>
              <a:rPr lang="fr-FR" sz="2400" b="1" dirty="0">
                <a:solidFill>
                  <a:srgbClr val="5690A4"/>
                </a:solidFill>
                <a:latin typeface="+mn-lt"/>
                <a:ea typeface="+mn-ea"/>
                <a:cs typeface="+mn-cs"/>
              </a:rPr>
              <a:t/>
            </a:r>
            <a:br>
              <a:rPr lang="fr-FR" sz="2400" b="1" dirty="0">
                <a:solidFill>
                  <a:srgbClr val="5690A4"/>
                </a:solidFill>
                <a:latin typeface="+mn-lt"/>
                <a:ea typeface="+mn-ea"/>
                <a:cs typeface="+mn-cs"/>
              </a:rPr>
            </a:br>
            <a:r>
              <a:rPr lang="fr-FR" sz="2000" dirty="0">
                <a:solidFill>
                  <a:srgbClr val="5690A4"/>
                </a:solidFill>
                <a:latin typeface="Calibri" panose="020F0502020204030204"/>
                <a:ea typeface="+mn-ea"/>
                <a:cs typeface="+mn-cs"/>
              </a:rPr>
              <a:t>2/ Connaître le fonctionnement de </a:t>
            </a:r>
            <a:r>
              <a:rPr lang="fr-FR" sz="2000" dirty="0" err="1">
                <a:solidFill>
                  <a:srgbClr val="5690A4"/>
                </a:solidFill>
                <a:latin typeface="Calibri" panose="020F0502020204030204"/>
                <a:ea typeface="+mn-ea"/>
                <a:cs typeface="+mn-cs"/>
              </a:rPr>
              <a:t>Parcoursup</a:t>
            </a:r>
            <a:r>
              <a:rPr lang="fr-FR" sz="2000" b="1" dirty="0">
                <a:solidFill>
                  <a:srgbClr val="5690A4"/>
                </a:solidFill>
                <a:latin typeface="Calibri" panose="020F0502020204030204"/>
                <a:ea typeface="+mn-ea"/>
                <a:cs typeface="+mn-cs"/>
              </a:rPr>
              <a:t/>
            </a:r>
            <a:br>
              <a:rPr lang="fr-FR" sz="2000" b="1" dirty="0">
                <a:solidFill>
                  <a:srgbClr val="5690A4"/>
                </a:solidFill>
                <a:latin typeface="Calibri" panose="020F0502020204030204"/>
                <a:ea typeface="+mn-ea"/>
                <a:cs typeface="+mn-cs"/>
              </a:rPr>
            </a:br>
            <a:endParaRPr lang="fr-FR" sz="2000" b="1" dirty="0">
              <a:solidFill>
                <a:srgbClr val="5690A4"/>
              </a:solidFill>
              <a:latin typeface="+mn-lt"/>
              <a:ea typeface="+mn-ea"/>
              <a:cs typeface="+mn-cs"/>
            </a:endParaRPr>
          </a:p>
        </p:txBody>
      </p:sp>
      <p:sp>
        <p:nvSpPr>
          <p:cNvPr id="4" name="Espace réservé de la date 3"/>
          <p:cNvSpPr>
            <a:spLocks noGrp="1"/>
          </p:cNvSpPr>
          <p:nvPr>
            <p:ph type="dt" sz="half" idx="10"/>
          </p:nvPr>
        </p:nvSpPr>
        <p:spPr/>
        <p:txBody>
          <a:bodyPr/>
          <a:lstStyle/>
          <a:p>
            <a:r>
              <a:rPr lang="fr-FR" smtClean="0">
                <a:solidFill>
                  <a:srgbClr val="000000">
                    <a:tint val="75000"/>
                  </a:srgbClr>
                </a:solidFill>
              </a:rPr>
              <a:t>07/12/2017</a:t>
            </a:r>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fr-FR" smtClean="0">
                <a:solidFill>
                  <a:srgbClr val="000000">
                    <a:tint val="75000"/>
                  </a:srgbClr>
                </a:solidFill>
              </a:rPr>
              <a:t>Service Académique d'Information et d'Orientation</a:t>
            </a:r>
            <a:endParaRPr lang="fr-FR">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0D0EE50B-7D65-6044-B805-9D83FADBDC41}" type="slidenum">
              <a:rPr lang="fr-FR" smtClean="0">
                <a:solidFill>
                  <a:srgbClr val="000000">
                    <a:tint val="75000"/>
                  </a:srgbClr>
                </a:solidFill>
              </a:rPr>
              <a:pPr/>
              <a:t>10</a:t>
            </a:fld>
            <a:endParaRPr lang="fr-FR">
              <a:solidFill>
                <a:srgbClr val="000000">
                  <a:tint val="75000"/>
                </a:srgbClr>
              </a:solidFill>
            </a:endParaRPr>
          </a:p>
        </p:txBody>
      </p:sp>
      <p:sp>
        <p:nvSpPr>
          <p:cNvPr id="8" name="Espace réservé du contenu 15"/>
          <p:cNvSpPr txBox="1">
            <a:spLocks/>
          </p:cNvSpPr>
          <p:nvPr/>
        </p:nvSpPr>
        <p:spPr>
          <a:xfrm>
            <a:off x="973016" y="1750649"/>
            <a:ext cx="7197968" cy="2758830"/>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fr-FR" b="1" dirty="0"/>
              <a:t>a - Les réponses possibles des établissements </a:t>
            </a:r>
          </a:p>
          <a:p>
            <a:pPr algn="ctr"/>
            <a:r>
              <a:rPr lang="fr-FR" b="1" dirty="0"/>
              <a:t>d’enseignement supérieur</a:t>
            </a:r>
          </a:p>
          <a:p>
            <a:pPr algn="ctr">
              <a:spcBef>
                <a:spcPts val="0"/>
              </a:spcBef>
            </a:pPr>
            <a:endParaRPr lang="fr-FR" sz="2000" b="1" dirty="0">
              <a:solidFill>
                <a:srgbClr val="000000"/>
              </a:solidFill>
            </a:endParaRPr>
          </a:p>
          <a:p>
            <a:r>
              <a:rPr lang="fr-FR" sz="1800" b="1" dirty="0">
                <a:solidFill>
                  <a:srgbClr val="000000"/>
                </a:solidFill>
              </a:rPr>
              <a:t>Pour les formations sélectives </a:t>
            </a:r>
            <a:r>
              <a:rPr lang="fr-FR" sz="1800" dirty="0">
                <a:solidFill>
                  <a:srgbClr val="000000"/>
                </a:solidFill>
              </a:rPr>
              <a:t>(BTS, CPGE, DUT…) : </a:t>
            </a:r>
            <a:r>
              <a:rPr lang="fr-FR" sz="1800" b="1" dirty="0">
                <a:solidFill>
                  <a:srgbClr val="000000"/>
                </a:solidFill>
              </a:rPr>
              <a:t>pas de changement</a:t>
            </a:r>
            <a:endParaRPr lang="fr-FR" sz="1800" dirty="0">
              <a:solidFill>
                <a:srgbClr val="000000"/>
              </a:solidFill>
            </a:endParaRPr>
          </a:p>
          <a:p>
            <a:pPr>
              <a:spcBef>
                <a:spcPts val="0"/>
              </a:spcBef>
              <a:buFont typeface="Wingdings" panose="05000000000000000000" pitchFamily="2" charset="2"/>
              <a:buChar char="q"/>
            </a:pPr>
            <a:r>
              <a:rPr lang="fr-FR" sz="1800" dirty="0">
                <a:solidFill>
                  <a:srgbClr val="000000"/>
                </a:solidFill>
              </a:rPr>
              <a:t> Oui = admis</a:t>
            </a:r>
          </a:p>
          <a:p>
            <a:pPr>
              <a:spcBef>
                <a:spcPts val="0"/>
              </a:spcBef>
              <a:buFont typeface="Wingdings" panose="05000000000000000000" pitchFamily="2" charset="2"/>
              <a:buChar char="q"/>
            </a:pPr>
            <a:r>
              <a:rPr lang="fr-FR" sz="1800" dirty="0">
                <a:solidFill>
                  <a:srgbClr val="000000"/>
                </a:solidFill>
              </a:rPr>
              <a:t> Non = refusé</a:t>
            </a:r>
          </a:p>
          <a:p>
            <a:pPr>
              <a:spcBef>
                <a:spcPts val="0"/>
              </a:spcBef>
              <a:buFont typeface="Wingdings" panose="05000000000000000000" pitchFamily="2" charset="2"/>
              <a:buChar char="q"/>
            </a:pPr>
            <a:r>
              <a:rPr lang="fr-FR" sz="1800" dirty="0">
                <a:solidFill>
                  <a:srgbClr val="000000"/>
                </a:solidFill>
              </a:rPr>
              <a:t> En attente = admis mais sur liste d’attente</a:t>
            </a:r>
          </a:p>
          <a:p>
            <a:pPr>
              <a:spcBef>
                <a:spcPts val="0"/>
              </a:spcBef>
            </a:pPr>
            <a:r>
              <a:rPr lang="fr-FR" sz="1800" dirty="0">
                <a:solidFill>
                  <a:srgbClr val="000000"/>
                </a:solidFill>
              </a:rPr>
              <a:t>Le candidat peut être en attente et a connaissance de son rang sur liste d’attente.</a:t>
            </a:r>
          </a:p>
          <a:p>
            <a:pPr>
              <a:spcBef>
                <a:spcPts val="0"/>
              </a:spcBef>
            </a:pPr>
            <a:endParaRPr lang="fr-FR" sz="1800" dirty="0">
              <a:solidFill>
                <a:srgbClr val="000000"/>
              </a:solidFill>
            </a:endParaRPr>
          </a:p>
          <a:p>
            <a:pPr>
              <a:spcBef>
                <a:spcPts val="0"/>
              </a:spcBef>
            </a:pPr>
            <a:r>
              <a:rPr lang="fr-FR" sz="1800" b="1" dirty="0">
                <a:solidFill>
                  <a:srgbClr val="000000"/>
                </a:solidFill>
              </a:rPr>
              <a:t>Pour les formations non sélectives </a:t>
            </a:r>
            <a:r>
              <a:rPr lang="fr-FR" sz="1800" dirty="0">
                <a:solidFill>
                  <a:srgbClr val="000000"/>
                </a:solidFill>
              </a:rPr>
              <a:t>: Licences</a:t>
            </a:r>
          </a:p>
          <a:p>
            <a:pPr>
              <a:spcBef>
                <a:spcPts val="0"/>
              </a:spcBef>
              <a:buFont typeface="Wingdings" panose="05000000000000000000" pitchFamily="2" charset="2"/>
              <a:buChar char="q"/>
            </a:pPr>
            <a:r>
              <a:rPr lang="fr-FR" sz="1800" dirty="0">
                <a:solidFill>
                  <a:srgbClr val="000000"/>
                </a:solidFill>
              </a:rPr>
              <a:t>Oui = admis</a:t>
            </a:r>
          </a:p>
          <a:p>
            <a:pPr>
              <a:spcBef>
                <a:spcPts val="0"/>
              </a:spcBef>
              <a:buFont typeface="Wingdings" panose="05000000000000000000" pitchFamily="2" charset="2"/>
              <a:buChar char="q"/>
            </a:pPr>
            <a:r>
              <a:rPr lang="fr-FR" sz="1800" dirty="0">
                <a:solidFill>
                  <a:srgbClr val="000000"/>
                </a:solidFill>
              </a:rPr>
              <a:t>Oui si = admis s’il accepte un parcours spécifique avec ECTS</a:t>
            </a:r>
          </a:p>
          <a:p>
            <a:pPr>
              <a:spcBef>
                <a:spcPts val="0"/>
              </a:spcBef>
              <a:buFont typeface="Wingdings" panose="05000000000000000000" pitchFamily="2" charset="2"/>
              <a:buChar char="q"/>
            </a:pPr>
            <a:r>
              <a:rPr lang="fr-FR" sz="1800" dirty="0">
                <a:solidFill>
                  <a:srgbClr val="000000"/>
                </a:solidFill>
              </a:rPr>
              <a:t>En attente= admis mais sur liste d’attente</a:t>
            </a:r>
          </a:p>
          <a:p>
            <a:pPr>
              <a:spcBef>
                <a:spcPts val="0"/>
              </a:spcBef>
            </a:pPr>
            <a:endParaRPr lang="fr-FR" sz="1350" dirty="0">
              <a:solidFill>
                <a:srgbClr val="000000"/>
              </a:solidFill>
            </a:endParaRPr>
          </a:p>
          <a:p>
            <a:endParaRPr lang="fr-FR" sz="1350" dirty="0">
              <a:solidFill>
                <a:srgbClr val="000000"/>
              </a:solidFill>
            </a:endParaRPr>
          </a:p>
        </p:txBody>
      </p:sp>
    </p:spTree>
    <p:extLst>
      <p:ext uri="{BB962C8B-B14F-4D97-AF65-F5344CB8AC3E}">
        <p14:creationId xmlns:p14="http://schemas.microsoft.com/office/powerpoint/2010/main" val="4221942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836856" y="653748"/>
            <a:ext cx="5915025" cy="1095374"/>
          </a:xfrm>
        </p:spPr>
        <p:txBody>
          <a:bodyPr/>
          <a:lstStyle/>
          <a:p>
            <a:pPr>
              <a:lnSpc>
                <a:spcPct val="100000"/>
              </a:lnSpc>
              <a:spcBef>
                <a:spcPts val="0"/>
              </a:spcBef>
            </a:pPr>
            <a:r>
              <a:rPr lang="fr-FR" sz="2400" b="1" dirty="0" smtClean="0">
                <a:solidFill>
                  <a:srgbClr val="5690A4"/>
                </a:solidFill>
                <a:latin typeface="+mn-lt"/>
                <a:ea typeface="+mn-ea"/>
                <a:cs typeface="+mn-cs"/>
              </a:rPr>
              <a:t>Le </a:t>
            </a:r>
            <a:r>
              <a:rPr lang="fr-FR" sz="2400" b="1" dirty="0">
                <a:solidFill>
                  <a:srgbClr val="5690A4"/>
                </a:solidFill>
                <a:latin typeface="+mn-lt"/>
                <a:ea typeface="+mn-ea"/>
                <a:cs typeface="+mn-cs"/>
              </a:rPr>
              <a:t>rôle du professeur principal</a:t>
            </a:r>
            <a:r>
              <a:rPr lang="fr-FR" sz="1800" b="1" dirty="0">
                <a:solidFill>
                  <a:srgbClr val="5690A4"/>
                </a:solidFill>
                <a:latin typeface="Calibri" panose="020F0502020204030204"/>
              </a:rPr>
              <a:t/>
            </a:r>
            <a:br>
              <a:rPr lang="fr-FR" sz="1800" b="1" dirty="0">
                <a:solidFill>
                  <a:srgbClr val="5690A4"/>
                </a:solidFill>
                <a:latin typeface="Calibri" panose="020F0502020204030204"/>
              </a:rPr>
            </a:br>
            <a:r>
              <a:rPr lang="fr-FR" sz="1800" dirty="0">
                <a:solidFill>
                  <a:srgbClr val="5690A4"/>
                </a:solidFill>
                <a:latin typeface="Calibri" panose="020F0502020204030204"/>
                <a:ea typeface="+mn-ea"/>
                <a:cs typeface="+mn-cs"/>
              </a:rPr>
              <a:t>2/ Connaître le fonctionnement de </a:t>
            </a:r>
            <a:r>
              <a:rPr lang="fr-FR" sz="1800" dirty="0" err="1">
                <a:solidFill>
                  <a:srgbClr val="5690A4"/>
                </a:solidFill>
                <a:latin typeface="Calibri" panose="020F0502020204030204"/>
                <a:ea typeface="+mn-ea"/>
                <a:cs typeface="+mn-cs"/>
              </a:rPr>
              <a:t>Parcoursup</a:t>
            </a:r>
            <a:endParaRPr lang="fr-FR" sz="1800" dirty="0">
              <a:solidFill>
                <a:srgbClr val="5690A4"/>
              </a:solidFill>
              <a:latin typeface="Calibri" panose="020F0502020204030204"/>
              <a:ea typeface="+mn-ea"/>
              <a:cs typeface="+mn-cs"/>
            </a:endParaRPr>
          </a:p>
        </p:txBody>
      </p:sp>
      <p:sp>
        <p:nvSpPr>
          <p:cNvPr id="8" name="Espace réservé du contenu 7"/>
          <p:cNvSpPr>
            <a:spLocks noGrp="1"/>
          </p:cNvSpPr>
          <p:nvPr>
            <p:ph idx="1"/>
          </p:nvPr>
        </p:nvSpPr>
        <p:spPr>
          <a:xfrm>
            <a:off x="898769" y="1920967"/>
            <a:ext cx="7143262" cy="3263504"/>
          </a:xfrm>
        </p:spPr>
        <p:txBody>
          <a:bodyPr>
            <a:normAutofit lnSpcReduction="10000"/>
          </a:bodyPr>
          <a:lstStyle/>
          <a:p>
            <a:pPr marL="0" indent="0">
              <a:buNone/>
            </a:pPr>
            <a:r>
              <a:rPr lang="fr-FR" sz="2400" b="1" dirty="0"/>
              <a:t>La réponse </a:t>
            </a:r>
            <a:r>
              <a:rPr lang="fr-FR" sz="2400" b="1" dirty="0" smtClean="0"/>
              <a:t>«oui si»</a:t>
            </a:r>
            <a:endParaRPr lang="fr-FR" sz="2400" b="1" dirty="0"/>
          </a:p>
          <a:p>
            <a:pPr marL="0" indent="0">
              <a:buNone/>
            </a:pPr>
            <a:r>
              <a:rPr lang="fr-FR" sz="2400" dirty="0"/>
              <a:t>Elle est attribuée lorsque le parcours du candidat ne répond pas aux « attendus » </a:t>
            </a:r>
          </a:p>
          <a:p>
            <a:pPr marL="0" indent="0">
              <a:buNone/>
            </a:pPr>
            <a:r>
              <a:rPr lang="fr-FR" sz="2400" dirty="0"/>
              <a:t>Un parcours spécifique lui est proposé (validation d’ECTS)</a:t>
            </a:r>
          </a:p>
          <a:p>
            <a:pPr marL="0" indent="0">
              <a:buNone/>
            </a:pPr>
            <a:r>
              <a:rPr lang="fr-FR" sz="2400" b="1" dirty="0"/>
              <a:t>Les attendus:</a:t>
            </a:r>
          </a:p>
          <a:p>
            <a:pPr marL="0" indent="0">
              <a:buNone/>
            </a:pPr>
            <a:r>
              <a:rPr lang="fr-FR" sz="2400" dirty="0"/>
              <a:t>Connaissances et aptitudes nécessaires à l’entrée dans le supérieur, projet, motivation..</a:t>
            </a:r>
          </a:p>
        </p:txBody>
      </p:sp>
      <p:sp>
        <p:nvSpPr>
          <p:cNvPr id="4" name="Espace réservé de la date 3"/>
          <p:cNvSpPr>
            <a:spLocks noGrp="1"/>
          </p:cNvSpPr>
          <p:nvPr>
            <p:ph type="dt" sz="half" idx="10"/>
          </p:nvPr>
        </p:nvSpPr>
        <p:spPr/>
        <p:txBody>
          <a:bodyPr/>
          <a:lstStyle/>
          <a:p>
            <a:r>
              <a:rPr lang="fr-FR" smtClean="0">
                <a:solidFill>
                  <a:srgbClr val="000000">
                    <a:tint val="75000"/>
                  </a:srgbClr>
                </a:solidFill>
              </a:rPr>
              <a:t>07/12/2017</a:t>
            </a:r>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fr-FR" smtClean="0">
                <a:solidFill>
                  <a:srgbClr val="000000">
                    <a:tint val="75000"/>
                  </a:srgbClr>
                </a:solidFill>
              </a:rPr>
              <a:t>Service Académique d'Information et d'Orientation</a:t>
            </a:r>
            <a:endParaRPr lang="fr-FR">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0D0EE50B-7D65-6044-B805-9D83FADBDC41}" type="slidenum">
              <a:rPr lang="fr-FR" smtClean="0">
                <a:solidFill>
                  <a:srgbClr val="000000">
                    <a:tint val="75000"/>
                  </a:srgbClr>
                </a:solidFill>
              </a:rPr>
              <a:pPr/>
              <a:t>11</a:t>
            </a:fld>
            <a:endParaRPr lang="fr-FR">
              <a:solidFill>
                <a:srgbClr val="000000">
                  <a:tint val="75000"/>
                </a:srgbClr>
              </a:solidFill>
            </a:endParaRPr>
          </a:p>
        </p:txBody>
      </p:sp>
    </p:spTree>
    <p:extLst>
      <p:ext uri="{BB962C8B-B14F-4D97-AF65-F5344CB8AC3E}">
        <p14:creationId xmlns:p14="http://schemas.microsoft.com/office/powerpoint/2010/main" val="3212648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solidFill>
                  <a:srgbClr val="000000">
                    <a:tint val="75000"/>
                  </a:srgbClr>
                </a:solidFill>
              </a:rPr>
              <a:t>07/12/2017</a:t>
            </a:r>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fr-FR" smtClean="0">
                <a:solidFill>
                  <a:srgbClr val="000000">
                    <a:tint val="75000"/>
                  </a:srgbClr>
                </a:solidFill>
              </a:rPr>
              <a:t>Service Académique d'Information et d'Orientation</a:t>
            </a:r>
            <a:endParaRPr lang="fr-FR">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0D0EE50B-7D65-6044-B805-9D83FADBDC41}" type="slidenum">
              <a:rPr lang="fr-FR" smtClean="0">
                <a:solidFill>
                  <a:srgbClr val="000000">
                    <a:tint val="75000"/>
                  </a:srgbClr>
                </a:solidFill>
              </a:rPr>
              <a:pPr/>
              <a:t>12</a:t>
            </a:fld>
            <a:endParaRPr lang="fr-FR">
              <a:solidFill>
                <a:srgbClr val="000000">
                  <a:tint val="75000"/>
                </a:srgbClr>
              </a:solidFill>
            </a:endParaRPr>
          </a:p>
        </p:txBody>
      </p:sp>
      <p:graphicFrame>
        <p:nvGraphicFramePr>
          <p:cNvPr id="7" name="Table 7"/>
          <p:cNvGraphicFramePr>
            <a:graphicFrameLocks noGrp="1"/>
          </p:cNvGraphicFramePr>
          <p:nvPr>
            <p:extLst/>
          </p:nvPr>
        </p:nvGraphicFramePr>
        <p:xfrm>
          <a:off x="2627283" y="1845390"/>
          <a:ext cx="3501669" cy="3314700"/>
        </p:xfrm>
        <a:graphic>
          <a:graphicData uri="http://schemas.openxmlformats.org/drawingml/2006/table">
            <a:tbl>
              <a:tblPr firstRow="1" bandRow="1">
                <a:tableStyleId>{5C22544A-7EE6-4342-B048-85BDC9FD1C3A}</a:tableStyleId>
              </a:tblPr>
              <a:tblGrid>
                <a:gridCol w="794193">
                  <a:extLst>
                    <a:ext uri="{9D8B030D-6E8A-4147-A177-3AD203B41FA5}">
                      <a16:colId xmlns:mc="http://schemas.openxmlformats.org/markup-compatibility/2006" xmlns:mv="urn:schemas-microsoft-com:mac:vml" xmlns="" xmlns:a16="http://schemas.microsoft.com/office/drawing/2014/main" val="4011197643"/>
                    </a:ext>
                  </a:extLst>
                </a:gridCol>
                <a:gridCol w="1596958">
                  <a:extLst>
                    <a:ext uri="{9D8B030D-6E8A-4147-A177-3AD203B41FA5}">
                      <a16:colId xmlns:mc="http://schemas.openxmlformats.org/markup-compatibility/2006" xmlns:mv="urn:schemas-microsoft-com:mac:vml" xmlns="" xmlns:a16="http://schemas.microsoft.com/office/drawing/2014/main" val="871144366"/>
                    </a:ext>
                  </a:extLst>
                </a:gridCol>
                <a:gridCol w="1110518">
                  <a:extLst>
                    <a:ext uri="{9D8B030D-6E8A-4147-A177-3AD203B41FA5}">
                      <a16:colId xmlns:mc="http://schemas.openxmlformats.org/markup-compatibility/2006" xmlns:mv="urn:schemas-microsoft-com:mac:vml" xmlns="" xmlns:a16="http://schemas.microsoft.com/office/drawing/2014/main" val="2891624343"/>
                    </a:ext>
                  </a:extLst>
                </a:gridCol>
              </a:tblGrid>
              <a:tr h="480060">
                <a:tc>
                  <a:txBody>
                    <a:bodyPr/>
                    <a:lstStyle/>
                    <a:p>
                      <a:r>
                        <a:rPr lang="fr-FR" sz="1400" dirty="0" smtClean="0"/>
                        <a:t>Vœu du candidat</a:t>
                      </a:r>
                      <a:endParaRPr lang="fr-FR" sz="1400" dirty="0"/>
                    </a:p>
                  </a:txBody>
                  <a:tcPr marL="68580" marR="68580" marT="34290" marB="34290">
                    <a:lnB w="12700" cap="flat" cmpd="sng" algn="ctr">
                      <a:solidFill>
                        <a:schemeClr val="tx1"/>
                      </a:solidFill>
                      <a:prstDash val="solid"/>
                      <a:round/>
                      <a:headEnd type="none" w="med" len="med"/>
                      <a:tailEnd type="none" w="med" len="med"/>
                    </a:lnB>
                  </a:tcPr>
                </a:tc>
                <a:tc>
                  <a:txBody>
                    <a:bodyPr/>
                    <a:lstStyle/>
                    <a:p>
                      <a:r>
                        <a:rPr lang="fr-FR" sz="1400" dirty="0" smtClean="0"/>
                        <a:t>Réponse de l’établissement</a:t>
                      </a:r>
                      <a:endParaRPr lang="fr-FR" sz="1400" dirty="0"/>
                    </a:p>
                  </a:txBody>
                  <a:tcPr marL="68580" marR="68580" marT="34290" marB="34290">
                    <a:lnB w="12700" cap="flat" cmpd="sng" algn="ctr">
                      <a:solidFill>
                        <a:schemeClr val="tx1"/>
                      </a:solidFill>
                      <a:prstDash val="solid"/>
                      <a:round/>
                      <a:headEnd type="none" w="med" len="med"/>
                      <a:tailEnd type="none" w="med" len="med"/>
                    </a:lnB>
                  </a:tcPr>
                </a:tc>
                <a:tc>
                  <a:txBody>
                    <a:bodyPr/>
                    <a:lstStyle/>
                    <a:p>
                      <a:r>
                        <a:rPr lang="fr-FR" sz="1400" dirty="0" smtClean="0"/>
                        <a:t>Réponse de l’élève</a:t>
                      </a:r>
                      <a:endParaRPr lang="fr-FR" sz="1400" dirty="0"/>
                    </a:p>
                  </a:txBody>
                  <a:tcPr marL="68580" marR="68580" marT="34290" marB="34290">
                    <a:lnB w="12700" cap="flat" cmpd="sng" algn="ctr">
                      <a:solidFill>
                        <a:schemeClr val="tx1"/>
                      </a:solidFill>
                      <a:prstDash val="solid"/>
                      <a:round/>
                      <a:headEnd type="none" w="med" len="med"/>
                      <a:tailEnd type="none" w="med" len="med"/>
                    </a:lnB>
                  </a:tcPr>
                </a:tc>
                <a:extLst>
                  <a:ext uri="{0D108BD9-81ED-4DB2-BD59-A6C34878D82A}">
                    <a16:rowId xmlns:mc="http://schemas.openxmlformats.org/markup-compatibility/2006" xmlns:mv="urn:schemas-microsoft-com:mac:vml" xmlns="" xmlns:a16="http://schemas.microsoft.com/office/drawing/2014/main" val="180928085"/>
                  </a:ext>
                </a:extLst>
              </a:tr>
              <a:tr h="274320">
                <a:tc>
                  <a:txBody>
                    <a:bodyPr/>
                    <a:lstStyle/>
                    <a:p>
                      <a:r>
                        <a:rPr lang="fr-FR" sz="1400" dirty="0" smtClean="0"/>
                        <a:t>CPGE</a:t>
                      </a:r>
                      <a:endParaRPr lang="fr-FR"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400" dirty="0" smtClean="0"/>
                        <a:t>En</a:t>
                      </a:r>
                      <a:r>
                        <a:rPr lang="fr-FR" sz="1400" baseline="0" dirty="0" smtClean="0"/>
                        <a:t> attente</a:t>
                      </a:r>
                      <a:endParaRPr lang="fr-FR"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mc="http://schemas.openxmlformats.org/markup-compatibility/2006" xmlns:mv="urn:schemas-microsoft-com:mac:vml" xmlns="" xmlns:a16="http://schemas.microsoft.com/office/drawing/2014/main" val="3522252398"/>
                  </a:ext>
                </a:extLst>
              </a:tr>
              <a:tr h="274320">
                <a:tc>
                  <a:txBody>
                    <a:bodyPr/>
                    <a:lstStyle/>
                    <a:p>
                      <a:r>
                        <a:rPr lang="fr-FR" sz="1400" dirty="0" smtClean="0"/>
                        <a:t>CPGE</a:t>
                      </a:r>
                      <a:endParaRPr lang="fr-FR"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400" dirty="0" smtClean="0"/>
                        <a:t>Non</a:t>
                      </a:r>
                      <a:endParaRPr lang="fr-FR"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mc="http://schemas.openxmlformats.org/markup-compatibility/2006" xmlns:mv="urn:schemas-microsoft-com:mac:vml" xmlns="" xmlns:a16="http://schemas.microsoft.com/office/drawing/2014/main" val="821318871"/>
                  </a:ext>
                </a:extLst>
              </a:tr>
              <a:tr h="274320">
                <a:tc>
                  <a:txBody>
                    <a:bodyPr/>
                    <a:lstStyle/>
                    <a:p>
                      <a:r>
                        <a:rPr lang="fr-FR" sz="1400" dirty="0" smtClean="0"/>
                        <a:t>CPGE</a:t>
                      </a:r>
                      <a:endParaRPr lang="fr-FR"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400" dirty="0" smtClean="0"/>
                        <a:t>En attente</a:t>
                      </a:r>
                      <a:endParaRPr lang="fr-FR"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mc="http://schemas.openxmlformats.org/markup-compatibility/2006" xmlns:mv="urn:schemas-microsoft-com:mac:vml" xmlns="" xmlns:a16="http://schemas.microsoft.com/office/drawing/2014/main" val="2216477977"/>
                  </a:ext>
                </a:extLst>
              </a:tr>
              <a:tr h="274320">
                <a:tc>
                  <a:txBody>
                    <a:bodyPr/>
                    <a:lstStyle/>
                    <a:p>
                      <a:r>
                        <a:rPr lang="fr-FR" sz="1400" dirty="0" smtClean="0"/>
                        <a:t>CPGE</a:t>
                      </a:r>
                      <a:endParaRPr lang="fr-FR"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400" dirty="0" smtClean="0"/>
                        <a:t>Oui</a:t>
                      </a:r>
                      <a:endParaRPr lang="fr-FR"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smtClean="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mc="http://schemas.openxmlformats.org/markup-compatibility/2006" xmlns:mv="urn:schemas-microsoft-com:mac:vml" xmlns="" xmlns:a16="http://schemas.microsoft.com/office/drawing/2014/main" val="67787756"/>
                  </a:ext>
                </a:extLst>
              </a:tr>
              <a:tr h="274320">
                <a:tc>
                  <a:txBody>
                    <a:bodyPr/>
                    <a:lstStyle/>
                    <a:p>
                      <a:r>
                        <a:rPr lang="fr-FR" sz="1400" dirty="0" smtClean="0"/>
                        <a:t>PACES</a:t>
                      </a:r>
                      <a:endParaRPr lang="fr-FR"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400" dirty="0" smtClean="0"/>
                        <a:t>Oui</a:t>
                      </a:r>
                      <a:r>
                        <a:rPr lang="fr-FR" sz="1400" baseline="0" dirty="0" smtClean="0"/>
                        <a:t> </a:t>
                      </a:r>
                      <a:endParaRPr lang="fr-FR"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smtClean="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mc="http://schemas.openxmlformats.org/markup-compatibility/2006" xmlns:mv="urn:schemas-microsoft-com:mac:vml" xmlns="" xmlns:a16="http://schemas.microsoft.com/office/drawing/2014/main" val="250773674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smtClean="0"/>
                        <a:t>DUT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400" dirty="0" smtClean="0"/>
                        <a:t>En attente</a:t>
                      </a:r>
                      <a:endParaRPr lang="fr-FR"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mc="http://schemas.openxmlformats.org/markup-compatibility/2006" xmlns:mv="urn:schemas-microsoft-com:mac:vml" xmlns="" xmlns:a16="http://schemas.microsoft.com/office/drawing/2014/main" val="2908555457"/>
                  </a:ext>
                </a:extLst>
              </a:tr>
              <a:tr h="274320">
                <a:tc>
                  <a:txBody>
                    <a:bodyPr/>
                    <a:lstStyle/>
                    <a:p>
                      <a:r>
                        <a:rPr lang="fr-FR" sz="1400" dirty="0" smtClean="0"/>
                        <a:t>Licence</a:t>
                      </a:r>
                      <a:endParaRPr lang="fr-FR"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400" dirty="0" smtClean="0"/>
                        <a:t>Oui</a:t>
                      </a:r>
                      <a:endParaRPr lang="fr-FR"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smtClean="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mc="http://schemas.openxmlformats.org/markup-compatibility/2006" xmlns:mv="urn:schemas-microsoft-com:mac:vml" xmlns="" xmlns:a16="http://schemas.microsoft.com/office/drawing/2014/main" val="3511168197"/>
                  </a:ext>
                </a:extLst>
              </a:tr>
              <a:tr h="274320">
                <a:tc>
                  <a:txBody>
                    <a:bodyPr/>
                    <a:lstStyle/>
                    <a:p>
                      <a:r>
                        <a:rPr lang="fr-FR" sz="1400" dirty="0" smtClean="0"/>
                        <a:t>Licence</a:t>
                      </a:r>
                      <a:endParaRPr lang="fr-FR"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400" dirty="0" smtClean="0"/>
                        <a:t>Oui si</a:t>
                      </a:r>
                      <a:endParaRPr lang="fr-FR"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smtClean="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mc="http://schemas.openxmlformats.org/markup-compatibility/2006" xmlns:mv="urn:schemas-microsoft-com:mac:vml" xmlns="" xmlns:a16="http://schemas.microsoft.com/office/drawing/2014/main" val="4219176541"/>
                  </a:ext>
                </a:extLst>
              </a:tr>
              <a:tr h="274320">
                <a:tc>
                  <a:txBody>
                    <a:bodyPr/>
                    <a:lstStyle/>
                    <a:p>
                      <a:r>
                        <a:rPr lang="fr-FR" sz="1400" dirty="0" smtClean="0"/>
                        <a:t>CPGE</a:t>
                      </a:r>
                      <a:endParaRPr lang="fr-FR"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400" dirty="0" smtClean="0"/>
                        <a:t>Non</a:t>
                      </a:r>
                      <a:endParaRPr lang="fr-FR"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mc="http://schemas.openxmlformats.org/markup-compatibility/2006" xmlns:mv="urn:schemas-microsoft-com:mac:vml" xmlns="" xmlns:a16="http://schemas.microsoft.com/office/drawing/2014/main" val="1892029005"/>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smtClean="0"/>
                        <a:t>CPGE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400" dirty="0" smtClean="0"/>
                        <a:t>Non </a:t>
                      </a:r>
                      <a:endParaRPr lang="fr-FR"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mc="http://schemas.openxmlformats.org/markup-compatibility/2006" xmlns:mv="urn:schemas-microsoft-com:mac:vml" xmlns="" xmlns:a16="http://schemas.microsoft.com/office/drawing/2014/main" val="3893099035"/>
                  </a:ext>
                </a:extLst>
              </a:tr>
            </a:tbl>
          </a:graphicData>
        </a:graphic>
      </p:graphicFrame>
      <p:sp>
        <p:nvSpPr>
          <p:cNvPr id="8" name="Ellipse 7"/>
          <p:cNvSpPr/>
          <p:nvPr/>
        </p:nvSpPr>
        <p:spPr>
          <a:xfrm>
            <a:off x="6450229" y="1845390"/>
            <a:ext cx="1310448" cy="1156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b="1" dirty="0">
                <a:solidFill>
                  <a:srgbClr val="FFFFFF"/>
                </a:solidFill>
              </a:rPr>
              <a:t>Le candidat doit choisir</a:t>
            </a:r>
          </a:p>
        </p:txBody>
      </p:sp>
      <p:cxnSp>
        <p:nvCxnSpPr>
          <p:cNvPr id="13" name="Connecteur droit avec flèche 12"/>
          <p:cNvCxnSpPr/>
          <p:nvPr/>
        </p:nvCxnSpPr>
        <p:spPr>
          <a:xfrm flipH="1">
            <a:off x="6128953" y="2982613"/>
            <a:ext cx="778475" cy="25949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a:off x="6128953" y="2982613"/>
            <a:ext cx="778475" cy="59312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H="1">
            <a:off x="6128953" y="2997962"/>
            <a:ext cx="778475" cy="109675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a:off x="6128953" y="2997962"/>
            <a:ext cx="778475" cy="146128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2540000" y="1308369"/>
            <a:ext cx="3197857" cy="400110"/>
          </a:xfrm>
          <a:prstGeom prst="rect">
            <a:avLst/>
          </a:prstGeom>
          <a:noFill/>
        </p:spPr>
        <p:txBody>
          <a:bodyPr wrap="square" rtlCol="0">
            <a:spAutoFit/>
          </a:bodyPr>
          <a:lstStyle/>
          <a:p>
            <a:r>
              <a:rPr lang="fr-FR" sz="2000" b="1" dirty="0"/>
              <a:t>Un exemple de réponses</a:t>
            </a:r>
            <a:r>
              <a:rPr lang="fr-FR" sz="1350" b="1" dirty="0">
                <a:solidFill>
                  <a:srgbClr val="000000"/>
                </a:solidFill>
              </a:rPr>
              <a:t>:</a:t>
            </a:r>
          </a:p>
        </p:txBody>
      </p:sp>
    </p:spTree>
    <p:extLst>
      <p:ext uri="{BB962C8B-B14F-4D97-AF65-F5344CB8AC3E}">
        <p14:creationId xmlns:p14="http://schemas.microsoft.com/office/powerpoint/2010/main" val="475300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solidFill>
                  <a:srgbClr val="000000">
                    <a:tint val="75000"/>
                  </a:srgbClr>
                </a:solidFill>
              </a:rPr>
              <a:t>07/12/2017</a:t>
            </a:r>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fr-FR" smtClean="0">
                <a:solidFill>
                  <a:srgbClr val="000000">
                    <a:tint val="75000"/>
                  </a:srgbClr>
                </a:solidFill>
              </a:rPr>
              <a:t>Service Académique d'Information et d'Orientation</a:t>
            </a:r>
            <a:endParaRPr lang="fr-FR">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0D0EE50B-7D65-6044-B805-9D83FADBDC41}" type="slidenum">
              <a:rPr lang="fr-FR" smtClean="0">
                <a:solidFill>
                  <a:srgbClr val="000000">
                    <a:tint val="75000"/>
                  </a:srgbClr>
                </a:solidFill>
              </a:rPr>
              <a:pPr/>
              <a:t>13</a:t>
            </a:fld>
            <a:endParaRPr lang="fr-FR">
              <a:solidFill>
                <a:srgbClr val="000000">
                  <a:tint val="75000"/>
                </a:srgbClr>
              </a:solidFill>
            </a:endParaRPr>
          </a:p>
        </p:txBody>
      </p:sp>
      <p:sp>
        <p:nvSpPr>
          <p:cNvPr id="8" name="Espace réservé du contenu 15"/>
          <p:cNvSpPr txBox="1">
            <a:spLocks/>
          </p:cNvSpPr>
          <p:nvPr/>
        </p:nvSpPr>
        <p:spPr>
          <a:xfrm>
            <a:off x="881184" y="1604163"/>
            <a:ext cx="7215554" cy="3301121"/>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spcBef>
                <a:spcPts val="0"/>
              </a:spcBef>
            </a:pPr>
            <a:endParaRPr lang="fr-FR" sz="1500" b="1" dirty="0">
              <a:solidFill>
                <a:srgbClr val="000000"/>
              </a:solidFill>
            </a:endParaRPr>
          </a:p>
          <a:p>
            <a:pPr algn="ctr">
              <a:spcBef>
                <a:spcPts val="0"/>
              </a:spcBef>
            </a:pPr>
            <a:r>
              <a:rPr lang="fr-FR" b="1" dirty="0"/>
              <a:t>b - Les réponses des candidats </a:t>
            </a:r>
          </a:p>
          <a:p>
            <a:pPr>
              <a:spcBef>
                <a:spcPts val="0"/>
              </a:spcBef>
            </a:pPr>
            <a:endParaRPr lang="fr-FR" sz="1800" b="1" dirty="0">
              <a:solidFill>
                <a:srgbClr val="000000"/>
              </a:solidFill>
            </a:endParaRPr>
          </a:p>
          <a:p>
            <a:pPr>
              <a:spcBef>
                <a:spcPts val="0"/>
              </a:spcBef>
            </a:pPr>
            <a:r>
              <a:rPr lang="fr-FR" sz="2200" dirty="0">
                <a:solidFill>
                  <a:srgbClr val="000000"/>
                </a:solidFill>
              </a:rPr>
              <a:t>Ce n’est plus APB qui décide, c’est l’élève qui choisit </a:t>
            </a:r>
          </a:p>
          <a:p>
            <a:pPr>
              <a:spcBef>
                <a:spcPts val="0"/>
              </a:spcBef>
            </a:pPr>
            <a:endParaRPr lang="fr-FR" sz="2200" b="1" dirty="0">
              <a:solidFill>
                <a:srgbClr val="000000"/>
              </a:solidFill>
            </a:endParaRPr>
          </a:p>
          <a:p>
            <a:pPr marL="257175" indent="-257175">
              <a:spcBef>
                <a:spcPts val="0"/>
              </a:spcBef>
              <a:buFont typeface="Arial" panose="020B0604020202020204" pitchFamily="34" charset="0"/>
              <a:buChar char="•"/>
            </a:pPr>
            <a:r>
              <a:rPr lang="fr-FR" sz="2200" dirty="0">
                <a:solidFill>
                  <a:srgbClr val="000000"/>
                </a:solidFill>
              </a:rPr>
              <a:t>Dès qu’il a reçu deux réponses positives, le futur étudiant doit choisir entre les deux sans pour autant renoncer aux vœux encore en attente</a:t>
            </a:r>
          </a:p>
          <a:p>
            <a:pPr marL="257175" indent="-257175">
              <a:spcBef>
                <a:spcPts val="0"/>
              </a:spcBef>
              <a:buFont typeface="Arial" panose="020B0604020202020204" pitchFamily="34" charset="0"/>
              <a:buChar char="•"/>
            </a:pPr>
            <a:endParaRPr lang="fr-FR" sz="2200" dirty="0">
              <a:solidFill>
                <a:srgbClr val="000000"/>
              </a:solidFill>
            </a:endParaRPr>
          </a:p>
          <a:p>
            <a:pPr marL="257175" indent="-257175">
              <a:spcBef>
                <a:spcPts val="0"/>
              </a:spcBef>
              <a:buFont typeface="Arial" panose="020B0604020202020204" pitchFamily="34" charset="0"/>
              <a:buChar char="•"/>
            </a:pPr>
            <a:r>
              <a:rPr lang="fr-FR" sz="2200" dirty="0">
                <a:solidFill>
                  <a:srgbClr val="000000"/>
                </a:solidFill>
              </a:rPr>
              <a:t>Les vœux sur  liste d’attente recevront une proposition en fonction des désistements au fil de l’eau</a:t>
            </a:r>
          </a:p>
          <a:p>
            <a:pPr marL="257175" indent="-257175">
              <a:spcBef>
                <a:spcPts val="0"/>
              </a:spcBef>
              <a:buFont typeface="Arial" panose="020B0604020202020204" pitchFamily="34" charset="0"/>
              <a:buChar char="•"/>
            </a:pPr>
            <a:endParaRPr lang="fr-FR" sz="2200" dirty="0">
              <a:solidFill>
                <a:srgbClr val="000000"/>
              </a:solidFill>
            </a:endParaRPr>
          </a:p>
          <a:p>
            <a:pPr marL="257175" indent="-257175">
              <a:spcBef>
                <a:spcPts val="0"/>
              </a:spcBef>
              <a:buFont typeface="Wingdings" panose="05000000000000000000" pitchFamily="2" charset="2"/>
              <a:buChar char="v"/>
            </a:pPr>
            <a:r>
              <a:rPr lang="fr-FR" sz="2200" dirty="0">
                <a:solidFill>
                  <a:srgbClr val="000000"/>
                </a:solidFill>
              </a:rPr>
              <a:t>Interruption pendant la durée des épreuves écrites du bac</a:t>
            </a:r>
          </a:p>
          <a:p>
            <a:pPr>
              <a:spcBef>
                <a:spcPts val="0"/>
              </a:spcBef>
            </a:pPr>
            <a:endParaRPr lang="fr-FR" sz="1350" dirty="0">
              <a:solidFill>
                <a:srgbClr val="000000"/>
              </a:solidFill>
            </a:endParaRPr>
          </a:p>
          <a:p>
            <a:pPr>
              <a:spcBef>
                <a:spcPts val="0"/>
              </a:spcBef>
            </a:pPr>
            <a:endParaRPr lang="fr-FR" sz="1350" dirty="0">
              <a:solidFill>
                <a:srgbClr val="000000"/>
              </a:solidFill>
            </a:endParaRPr>
          </a:p>
          <a:p>
            <a:pPr>
              <a:spcBef>
                <a:spcPts val="0"/>
              </a:spcBef>
            </a:pPr>
            <a:endParaRPr lang="fr-FR" sz="1350" dirty="0">
              <a:solidFill>
                <a:srgbClr val="000000"/>
              </a:solidFill>
            </a:endParaRPr>
          </a:p>
          <a:p>
            <a:pPr>
              <a:spcBef>
                <a:spcPts val="0"/>
              </a:spcBef>
            </a:pPr>
            <a:endParaRPr lang="fr-FR" sz="1350" dirty="0">
              <a:solidFill>
                <a:srgbClr val="000000"/>
              </a:solidFill>
            </a:endParaRPr>
          </a:p>
          <a:p>
            <a:pPr>
              <a:spcBef>
                <a:spcPts val="0"/>
              </a:spcBef>
              <a:buFont typeface="Wingdings" panose="05000000000000000000" pitchFamily="2" charset="2"/>
              <a:buChar char="v"/>
            </a:pPr>
            <a:endParaRPr lang="fr-FR" sz="1350" dirty="0">
              <a:solidFill>
                <a:srgbClr val="000000"/>
              </a:solidFill>
            </a:endParaRPr>
          </a:p>
          <a:p>
            <a:pPr>
              <a:spcBef>
                <a:spcPts val="0"/>
              </a:spcBef>
            </a:pPr>
            <a:endParaRPr lang="fr-FR" sz="1350" dirty="0">
              <a:solidFill>
                <a:srgbClr val="000000"/>
              </a:solidFill>
            </a:endParaRPr>
          </a:p>
          <a:p>
            <a:endParaRPr lang="fr-FR" sz="1350" dirty="0">
              <a:solidFill>
                <a:srgbClr val="000000"/>
              </a:solidFill>
            </a:endParaRPr>
          </a:p>
        </p:txBody>
      </p:sp>
      <p:sp>
        <p:nvSpPr>
          <p:cNvPr id="9" name="Titre 1"/>
          <p:cNvSpPr>
            <a:spLocks noGrp="1"/>
          </p:cNvSpPr>
          <p:nvPr>
            <p:ph type="title"/>
          </p:nvPr>
        </p:nvSpPr>
        <p:spPr>
          <a:xfrm>
            <a:off x="881184" y="1159373"/>
            <a:ext cx="5915025" cy="710513"/>
          </a:xfrm>
        </p:spPr>
        <p:txBody>
          <a:bodyPr>
            <a:noAutofit/>
          </a:bodyPr>
          <a:lstStyle/>
          <a:p>
            <a:pPr>
              <a:spcBef>
                <a:spcPts val="750"/>
              </a:spcBef>
            </a:pPr>
            <a:r>
              <a:rPr lang="fr-FR" sz="2400" b="1" dirty="0" smtClean="0">
                <a:solidFill>
                  <a:srgbClr val="5690A4"/>
                </a:solidFill>
                <a:latin typeface="+mn-lt"/>
                <a:ea typeface="+mn-ea"/>
                <a:cs typeface="+mn-cs"/>
              </a:rPr>
              <a:t>Le </a:t>
            </a:r>
            <a:r>
              <a:rPr lang="fr-FR" sz="2400" b="1" dirty="0">
                <a:solidFill>
                  <a:srgbClr val="5690A4"/>
                </a:solidFill>
                <a:latin typeface="+mn-lt"/>
                <a:ea typeface="+mn-ea"/>
                <a:cs typeface="+mn-cs"/>
              </a:rPr>
              <a:t>rôle du professeur principal</a:t>
            </a:r>
            <a:r>
              <a:rPr lang="fr-FR" sz="1800" b="1" dirty="0">
                <a:solidFill>
                  <a:srgbClr val="5690A4"/>
                </a:solidFill>
                <a:latin typeface="+mn-lt"/>
                <a:ea typeface="+mn-ea"/>
                <a:cs typeface="+mn-cs"/>
              </a:rPr>
              <a:t/>
            </a:r>
            <a:br>
              <a:rPr lang="fr-FR" sz="1800" b="1" dirty="0">
                <a:solidFill>
                  <a:srgbClr val="5690A4"/>
                </a:solidFill>
                <a:latin typeface="+mn-lt"/>
                <a:ea typeface="+mn-ea"/>
                <a:cs typeface="+mn-cs"/>
              </a:rPr>
            </a:br>
            <a:r>
              <a:rPr lang="fr-FR" sz="1800" dirty="0">
                <a:solidFill>
                  <a:srgbClr val="5690A4"/>
                </a:solidFill>
                <a:latin typeface="Calibri" panose="020F0502020204030204"/>
                <a:ea typeface="+mn-ea"/>
                <a:cs typeface="+mn-cs"/>
              </a:rPr>
              <a:t>2/ Connaître le fonctionnement de </a:t>
            </a:r>
            <a:r>
              <a:rPr lang="fr-FR" sz="1800" dirty="0" err="1">
                <a:solidFill>
                  <a:srgbClr val="5690A4"/>
                </a:solidFill>
                <a:latin typeface="Calibri" panose="020F0502020204030204"/>
                <a:ea typeface="+mn-ea"/>
                <a:cs typeface="+mn-cs"/>
              </a:rPr>
              <a:t>Parcoursup</a:t>
            </a:r>
            <a:r>
              <a:rPr lang="fr-FR" sz="1800" dirty="0">
                <a:solidFill>
                  <a:srgbClr val="5690A4"/>
                </a:solidFill>
                <a:latin typeface="Calibri" panose="020F0502020204030204"/>
                <a:ea typeface="+mn-ea"/>
                <a:cs typeface="+mn-cs"/>
              </a:rPr>
              <a:t/>
            </a:r>
            <a:br>
              <a:rPr lang="fr-FR" sz="1800" dirty="0">
                <a:solidFill>
                  <a:srgbClr val="5690A4"/>
                </a:solidFill>
                <a:latin typeface="Calibri" panose="020F0502020204030204"/>
                <a:ea typeface="+mn-ea"/>
                <a:cs typeface="+mn-cs"/>
              </a:rPr>
            </a:br>
            <a:endParaRPr lang="fr-FR" sz="1800" dirty="0">
              <a:solidFill>
                <a:srgbClr val="5690A4"/>
              </a:solidFill>
              <a:latin typeface="Calibri" panose="020F0502020204030204"/>
              <a:ea typeface="+mn-ea"/>
              <a:cs typeface="+mn-cs"/>
            </a:endParaRPr>
          </a:p>
        </p:txBody>
      </p:sp>
    </p:spTree>
    <p:extLst>
      <p:ext uri="{BB962C8B-B14F-4D97-AF65-F5344CB8AC3E}">
        <p14:creationId xmlns:p14="http://schemas.microsoft.com/office/powerpoint/2010/main" val="691084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5168" y="481927"/>
            <a:ext cx="7886700" cy="786833"/>
          </a:xfrm>
        </p:spPr>
        <p:txBody>
          <a:bodyPr>
            <a:noAutofit/>
          </a:bodyPr>
          <a:lstStyle/>
          <a:p>
            <a:r>
              <a:rPr lang="fr-FR" sz="2400" b="1" dirty="0" smtClean="0">
                <a:solidFill>
                  <a:srgbClr val="5690A4"/>
                </a:solidFill>
                <a:latin typeface="+mn-lt"/>
                <a:ea typeface="+mn-ea"/>
                <a:cs typeface="+mn-cs"/>
              </a:rPr>
              <a:t>Le </a:t>
            </a:r>
            <a:r>
              <a:rPr lang="fr-FR" sz="2400" b="1" dirty="0">
                <a:solidFill>
                  <a:srgbClr val="5690A4"/>
                </a:solidFill>
                <a:latin typeface="+mn-lt"/>
                <a:ea typeface="+mn-ea"/>
                <a:cs typeface="+mn-cs"/>
              </a:rPr>
              <a:t>rôle du professeur principal</a:t>
            </a:r>
            <a:br>
              <a:rPr lang="fr-FR" sz="2400" b="1" dirty="0">
                <a:solidFill>
                  <a:srgbClr val="5690A4"/>
                </a:solidFill>
                <a:latin typeface="+mn-lt"/>
                <a:ea typeface="+mn-ea"/>
                <a:cs typeface="+mn-cs"/>
              </a:rPr>
            </a:br>
            <a:r>
              <a:rPr lang="fr-FR" sz="2400" dirty="0">
                <a:solidFill>
                  <a:srgbClr val="5690A4"/>
                </a:solidFill>
                <a:latin typeface="Calibri" panose="020F0502020204030204"/>
                <a:ea typeface="+mn-ea"/>
                <a:cs typeface="+mn-cs"/>
              </a:rPr>
              <a:t>3/- Le suivi des élèves sur </a:t>
            </a:r>
            <a:r>
              <a:rPr lang="fr-FR" sz="2400" dirty="0" err="1">
                <a:solidFill>
                  <a:srgbClr val="5690A4"/>
                </a:solidFill>
                <a:latin typeface="Calibri" panose="020F0502020204030204"/>
                <a:ea typeface="+mn-ea"/>
                <a:cs typeface="+mn-cs"/>
              </a:rPr>
              <a:t>Parcoursup</a:t>
            </a:r>
            <a:endParaRPr lang="fr-FR" sz="2400" dirty="0">
              <a:solidFill>
                <a:srgbClr val="5690A4"/>
              </a:solidFill>
              <a:latin typeface="Calibri" panose="020F0502020204030204"/>
              <a:ea typeface="+mn-ea"/>
              <a:cs typeface="+mn-cs"/>
            </a:endParaRPr>
          </a:p>
        </p:txBody>
      </p:sp>
      <p:sp>
        <p:nvSpPr>
          <p:cNvPr id="3" name="Espace réservé du contenu 2"/>
          <p:cNvSpPr>
            <a:spLocks noGrp="1"/>
          </p:cNvSpPr>
          <p:nvPr>
            <p:ph idx="1"/>
          </p:nvPr>
        </p:nvSpPr>
        <p:spPr>
          <a:xfrm>
            <a:off x="395536" y="1340768"/>
            <a:ext cx="8496944" cy="4590758"/>
          </a:xfrm>
        </p:spPr>
        <p:txBody>
          <a:bodyPr>
            <a:noAutofit/>
          </a:bodyPr>
          <a:lstStyle/>
          <a:p>
            <a:pPr indent="0">
              <a:lnSpc>
                <a:spcPct val="120000"/>
              </a:lnSpc>
              <a:spcBef>
                <a:spcPts val="800"/>
              </a:spcBef>
              <a:buNone/>
            </a:pPr>
            <a:r>
              <a:rPr lang="fr-FR" sz="1800" b="1" dirty="0" smtClean="0"/>
              <a:t>Un suivi pédagogique</a:t>
            </a:r>
          </a:p>
          <a:p>
            <a:pPr indent="0">
              <a:lnSpc>
                <a:spcPct val="120000"/>
              </a:lnSpc>
              <a:spcBef>
                <a:spcPts val="800"/>
              </a:spcBef>
            </a:pPr>
            <a:r>
              <a:rPr lang="fr-FR" sz="1800" dirty="0" smtClean="0"/>
              <a:t> La création du dossier: veiller à ce que les éléments demandés soient renseignés </a:t>
            </a:r>
          </a:p>
          <a:p>
            <a:pPr indent="0">
              <a:lnSpc>
                <a:spcPct val="120000"/>
              </a:lnSpc>
              <a:spcBef>
                <a:spcPts val="800"/>
              </a:spcBef>
            </a:pPr>
            <a:r>
              <a:rPr lang="fr-FR" sz="1800" dirty="0" smtClean="0"/>
              <a:t> La conformité des notes, moyennes et appréciations conformes aux bulletins papier.</a:t>
            </a:r>
          </a:p>
          <a:p>
            <a:pPr indent="0">
              <a:lnSpc>
                <a:spcPct val="120000"/>
              </a:lnSpc>
              <a:spcBef>
                <a:spcPts val="800"/>
              </a:spcBef>
            </a:pPr>
            <a:r>
              <a:rPr lang="fr-FR" sz="1800" dirty="0" smtClean="0"/>
              <a:t> Veiller à La formulation des vœux en temps voulu ( ne pas attendre cette période pour réfléchir)</a:t>
            </a:r>
          </a:p>
          <a:p>
            <a:pPr indent="0">
              <a:lnSpc>
                <a:spcPct val="120000"/>
              </a:lnSpc>
              <a:spcBef>
                <a:spcPts val="800"/>
              </a:spcBef>
            </a:pPr>
            <a:r>
              <a:rPr lang="fr-FR" sz="1800" dirty="0" smtClean="0"/>
              <a:t> veiller au suivi des réponses données par les établissements pour chaque élève.</a:t>
            </a:r>
          </a:p>
          <a:p>
            <a:pPr indent="0">
              <a:lnSpc>
                <a:spcPct val="120000"/>
              </a:lnSpc>
              <a:spcBef>
                <a:spcPts val="800"/>
              </a:spcBef>
            </a:pPr>
            <a:r>
              <a:rPr lang="fr-FR" sz="1800" dirty="0" smtClean="0"/>
              <a:t> Le suivi des réponses des candidats: veiller au respect des délais donnés pour les réponses des élèves (attention aux oublis).</a:t>
            </a:r>
          </a:p>
          <a:p>
            <a:pPr indent="0">
              <a:lnSpc>
                <a:spcPct val="120000"/>
              </a:lnSpc>
              <a:spcBef>
                <a:spcPts val="800"/>
              </a:spcBef>
              <a:buNone/>
            </a:pPr>
            <a:r>
              <a:rPr lang="fr-FR" sz="1800" b="1" dirty="0" smtClean="0"/>
              <a:t>Rappeler aux élèves que l’absence de réponse entraîne la démission (donc pas de proposition possible)</a:t>
            </a:r>
          </a:p>
          <a:p>
            <a:pPr indent="0">
              <a:lnSpc>
                <a:spcPct val="120000"/>
              </a:lnSpc>
              <a:spcBef>
                <a:spcPts val="800"/>
              </a:spcBef>
            </a:pPr>
            <a:endParaRPr lang="fr-FR" sz="1800" dirty="0" smtClean="0"/>
          </a:p>
          <a:p>
            <a:pPr indent="0" fontAlgn="base">
              <a:lnSpc>
                <a:spcPct val="120000"/>
              </a:lnSpc>
              <a:spcBef>
                <a:spcPct val="0"/>
              </a:spcBef>
              <a:spcAft>
                <a:spcPct val="0"/>
              </a:spcAft>
              <a:buNone/>
            </a:pPr>
            <a:endParaRPr lang="fr-FR" altLang="fr-FR" sz="1800" dirty="0"/>
          </a:p>
          <a:p>
            <a:pPr algn="ctr" fontAlgn="base">
              <a:lnSpc>
                <a:spcPct val="120000"/>
              </a:lnSpc>
              <a:spcBef>
                <a:spcPct val="0"/>
              </a:spcBef>
              <a:spcAft>
                <a:spcPct val="0"/>
              </a:spcAft>
              <a:buFontTx/>
              <a:buNone/>
            </a:pPr>
            <a:r>
              <a:rPr lang="fr-FR" altLang="fr-FR" sz="1800" dirty="0">
                <a:solidFill>
                  <a:schemeClr val="bg1"/>
                </a:solidFill>
              </a:rPr>
              <a:t>complémentaire</a:t>
            </a:r>
            <a:endParaRPr lang="fr-FR" sz="1800" dirty="0" smtClean="0"/>
          </a:p>
          <a:p>
            <a:pPr>
              <a:lnSpc>
                <a:spcPct val="120000"/>
              </a:lnSpc>
            </a:pPr>
            <a:r>
              <a:rPr lang="fr-FR" sz="1800" b="1" dirty="0">
                <a:solidFill>
                  <a:prstClr val="white"/>
                </a:solidFill>
              </a:rPr>
              <a:t>Rappeler aux élèves que l’absence de réponse entraîne la démission</a:t>
            </a:r>
            <a:endParaRPr lang="fr-FR" sz="1800" dirty="0" smtClean="0"/>
          </a:p>
          <a:p>
            <a:pPr algn="ctr" fontAlgn="base">
              <a:spcBef>
                <a:spcPct val="0"/>
              </a:spcBef>
              <a:spcAft>
                <a:spcPct val="0"/>
              </a:spcAft>
              <a:buFontTx/>
              <a:buNone/>
              <a:defRPr/>
            </a:pPr>
            <a:r>
              <a:rPr lang="fr-FR" sz="1800" b="1" dirty="0">
                <a:solidFill>
                  <a:schemeClr val="bg1"/>
                </a:solidFill>
              </a:rPr>
              <a:t>Rôle du PP : </a:t>
            </a:r>
          </a:p>
          <a:p>
            <a:pPr algn="ctr" fontAlgn="base">
              <a:spcBef>
                <a:spcPct val="0"/>
              </a:spcBef>
              <a:spcAft>
                <a:spcPct val="0"/>
              </a:spcAft>
              <a:buFontTx/>
              <a:buNone/>
              <a:defRPr/>
            </a:pPr>
            <a:r>
              <a:rPr lang="fr-FR" sz="1800" b="1" dirty="0">
                <a:solidFill>
                  <a:schemeClr val="bg1"/>
                </a:solidFill>
              </a:rPr>
              <a:t>Inciter le candidat à utiliser la messagerie à partir de son dossier APB</a:t>
            </a:r>
            <a:endParaRPr lang="fr-FR" sz="1800" dirty="0" smtClean="0"/>
          </a:p>
          <a:p>
            <a:endParaRPr lang="fr-FR" sz="1800" dirty="0"/>
          </a:p>
        </p:txBody>
      </p:sp>
      <p:sp>
        <p:nvSpPr>
          <p:cNvPr id="4" name="Espace réservé de la date 3"/>
          <p:cNvSpPr>
            <a:spLocks noGrp="1"/>
          </p:cNvSpPr>
          <p:nvPr>
            <p:ph type="dt" sz="half" idx="10"/>
          </p:nvPr>
        </p:nvSpPr>
        <p:spPr/>
        <p:txBody>
          <a:bodyPr/>
          <a:lstStyle/>
          <a:p>
            <a:r>
              <a:rPr lang="fr-FR" smtClean="0"/>
              <a:t>07/12/2017</a:t>
            </a:r>
            <a:endParaRPr lang="fr-FR" dirty="0"/>
          </a:p>
        </p:txBody>
      </p:sp>
      <p:sp>
        <p:nvSpPr>
          <p:cNvPr id="5" name="Espace réservé du pied de page 4"/>
          <p:cNvSpPr>
            <a:spLocks noGrp="1"/>
          </p:cNvSpPr>
          <p:nvPr>
            <p:ph type="ftr" sz="quarter" idx="11"/>
          </p:nvPr>
        </p:nvSpPr>
        <p:spPr/>
        <p:txBody>
          <a:bodyPr/>
          <a:lstStyle/>
          <a:p>
            <a:r>
              <a:rPr lang="fr-FR" dirty="0" smtClean="0"/>
              <a:t>Service Académique d'Information et d'Orientation</a:t>
            </a:r>
            <a:endParaRPr lang="fr-FR" dirty="0"/>
          </a:p>
        </p:txBody>
      </p:sp>
      <p:sp>
        <p:nvSpPr>
          <p:cNvPr id="6" name="Espace réservé du numéro de diapositive 5"/>
          <p:cNvSpPr>
            <a:spLocks noGrp="1"/>
          </p:cNvSpPr>
          <p:nvPr>
            <p:ph type="sldNum" sz="quarter" idx="12"/>
          </p:nvPr>
        </p:nvSpPr>
        <p:spPr/>
        <p:txBody>
          <a:bodyPr/>
          <a:lstStyle/>
          <a:p>
            <a:fld id="{0D0EE50B-7D65-6044-B805-9D83FADBDC41}" type="slidenum">
              <a:rPr lang="fr-FR" smtClean="0"/>
              <a:pPr/>
              <a:t>14</a:t>
            </a:fld>
            <a:endParaRPr lang="fr-FR"/>
          </a:p>
        </p:txBody>
      </p:sp>
    </p:spTree>
    <p:extLst>
      <p:ext uri="{BB962C8B-B14F-4D97-AF65-F5344CB8AC3E}">
        <p14:creationId xmlns:p14="http://schemas.microsoft.com/office/powerpoint/2010/main" val="178557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5168" y="481927"/>
            <a:ext cx="7886700" cy="858841"/>
          </a:xfrm>
        </p:spPr>
        <p:txBody>
          <a:bodyPr>
            <a:normAutofit/>
          </a:bodyPr>
          <a:lstStyle/>
          <a:p>
            <a:r>
              <a:rPr lang="fr-FR" sz="2700" b="1" dirty="0" smtClean="0">
                <a:solidFill>
                  <a:srgbClr val="5690A4"/>
                </a:solidFill>
                <a:latin typeface="+mn-lt"/>
                <a:ea typeface="+mn-ea"/>
                <a:cs typeface="+mn-cs"/>
              </a:rPr>
              <a:t>Le </a:t>
            </a:r>
            <a:r>
              <a:rPr lang="fr-FR" sz="2700" b="1" dirty="0">
                <a:solidFill>
                  <a:srgbClr val="5690A4"/>
                </a:solidFill>
                <a:latin typeface="+mn-lt"/>
                <a:ea typeface="+mn-ea"/>
                <a:cs typeface="+mn-cs"/>
              </a:rPr>
              <a:t>rôle du professeur principal</a:t>
            </a:r>
            <a:br>
              <a:rPr lang="fr-FR" sz="2700" b="1" dirty="0">
                <a:solidFill>
                  <a:srgbClr val="5690A4"/>
                </a:solidFill>
                <a:latin typeface="+mn-lt"/>
                <a:ea typeface="+mn-ea"/>
                <a:cs typeface="+mn-cs"/>
              </a:rPr>
            </a:br>
            <a:r>
              <a:rPr lang="fr-FR" sz="2000" dirty="0">
                <a:solidFill>
                  <a:srgbClr val="5690A4"/>
                </a:solidFill>
                <a:latin typeface="Calibri" panose="020F0502020204030204"/>
                <a:ea typeface="+mn-ea"/>
                <a:cs typeface="+mn-cs"/>
              </a:rPr>
              <a:t>3/- Le suivi des élèves sur </a:t>
            </a:r>
            <a:r>
              <a:rPr lang="fr-FR" sz="2000" dirty="0" err="1">
                <a:solidFill>
                  <a:srgbClr val="5690A4"/>
                </a:solidFill>
                <a:latin typeface="Calibri" panose="020F0502020204030204"/>
                <a:ea typeface="+mn-ea"/>
                <a:cs typeface="+mn-cs"/>
              </a:rPr>
              <a:t>Parcoursup</a:t>
            </a:r>
            <a:endParaRPr lang="fr-FR" sz="2000" dirty="0">
              <a:solidFill>
                <a:srgbClr val="5690A4"/>
              </a:solidFill>
              <a:latin typeface="Calibri" panose="020F0502020204030204"/>
              <a:ea typeface="+mn-ea"/>
              <a:cs typeface="+mn-cs"/>
            </a:endParaRPr>
          </a:p>
        </p:txBody>
      </p:sp>
      <p:sp>
        <p:nvSpPr>
          <p:cNvPr id="3" name="Espace réservé du contenu 2"/>
          <p:cNvSpPr>
            <a:spLocks noGrp="1"/>
          </p:cNvSpPr>
          <p:nvPr>
            <p:ph idx="1"/>
          </p:nvPr>
        </p:nvSpPr>
        <p:spPr>
          <a:xfrm>
            <a:off x="395536" y="1412776"/>
            <a:ext cx="8280920" cy="4168769"/>
          </a:xfrm>
        </p:spPr>
        <p:txBody>
          <a:bodyPr>
            <a:noAutofit/>
          </a:bodyPr>
          <a:lstStyle/>
          <a:p>
            <a:pPr indent="0">
              <a:lnSpc>
                <a:spcPct val="120000"/>
              </a:lnSpc>
              <a:spcBef>
                <a:spcPts val="800"/>
              </a:spcBef>
              <a:buNone/>
            </a:pPr>
            <a:r>
              <a:rPr lang="fr-FR" sz="2800" b="1" dirty="0" smtClean="0"/>
              <a:t>Un suivi plus technique:</a:t>
            </a:r>
          </a:p>
          <a:p>
            <a:pPr indent="0">
              <a:lnSpc>
                <a:spcPct val="120000"/>
              </a:lnSpc>
              <a:spcBef>
                <a:spcPts val="800"/>
              </a:spcBef>
            </a:pPr>
            <a:r>
              <a:rPr lang="fr-FR" sz="2800" dirty="0" smtClean="0"/>
              <a:t>Veiller à ce que le candidats utilise la messagerie de la plateforme.</a:t>
            </a:r>
          </a:p>
          <a:p>
            <a:pPr indent="0">
              <a:lnSpc>
                <a:spcPct val="120000"/>
              </a:lnSpc>
              <a:spcBef>
                <a:spcPts val="800"/>
              </a:spcBef>
            </a:pPr>
            <a:r>
              <a:rPr lang="fr-FR" altLang="fr-FR" sz="2800" dirty="0" smtClean="0"/>
              <a:t> Rappeler aux élèves sans proposition qu’ils pourront participer à la procédure complémentaire</a:t>
            </a:r>
          </a:p>
          <a:p>
            <a:pPr indent="0">
              <a:lnSpc>
                <a:spcPct val="120000"/>
              </a:lnSpc>
              <a:spcBef>
                <a:spcPts val="800"/>
              </a:spcBef>
            </a:pPr>
            <a:r>
              <a:rPr lang="fr-FR" altLang="fr-FR" sz="2800" dirty="0" smtClean="0"/>
              <a:t>Fin Mai prévoir les demandes des familles et des élèves qui ne sauront pas choisir parmi leurs propositions.</a:t>
            </a:r>
          </a:p>
          <a:p>
            <a:pPr indent="0">
              <a:lnSpc>
                <a:spcPct val="120000"/>
              </a:lnSpc>
            </a:pPr>
            <a:endParaRPr lang="fr-FR" sz="2800" dirty="0" smtClean="0"/>
          </a:p>
          <a:p>
            <a:pPr indent="0" fontAlgn="base">
              <a:lnSpc>
                <a:spcPct val="120000"/>
              </a:lnSpc>
              <a:spcBef>
                <a:spcPct val="0"/>
              </a:spcBef>
              <a:spcAft>
                <a:spcPct val="0"/>
              </a:spcAft>
              <a:buNone/>
            </a:pPr>
            <a:endParaRPr lang="fr-FR" altLang="fr-FR" sz="2800" dirty="0"/>
          </a:p>
          <a:p>
            <a:pPr algn="ctr" fontAlgn="base">
              <a:lnSpc>
                <a:spcPct val="120000"/>
              </a:lnSpc>
              <a:spcBef>
                <a:spcPct val="0"/>
              </a:spcBef>
              <a:spcAft>
                <a:spcPct val="0"/>
              </a:spcAft>
              <a:buFontTx/>
              <a:buNone/>
            </a:pPr>
            <a:r>
              <a:rPr lang="fr-FR" altLang="fr-FR" sz="2800" dirty="0">
                <a:solidFill>
                  <a:schemeClr val="bg1"/>
                </a:solidFill>
              </a:rPr>
              <a:t>complémentaire</a:t>
            </a:r>
            <a:endParaRPr lang="fr-FR" sz="2800" dirty="0" smtClean="0"/>
          </a:p>
          <a:p>
            <a:pPr>
              <a:lnSpc>
                <a:spcPct val="120000"/>
              </a:lnSpc>
            </a:pPr>
            <a:r>
              <a:rPr lang="fr-FR" sz="2800" b="1" dirty="0">
                <a:solidFill>
                  <a:prstClr val="white"/>
                </a:solidFill>
              </a:rPr>
              <a:t>Rappeler aux élèves que l’absence de réponse entraîne la démission</a:t>
            </a:r>
            <a:endParaRPr lang="fr-FR" sz="2800" dirty="0" smtClean="0"/>
          </a:p>
          <a:p>
            <a:pPr algn="ctr" fontAlgn="base">
              <a:spcBef>
                <a:spcPct val="0"/>
              </a:spcBef>
              <a:spcAft>
                <a:spcPct val="0"/>
              </a:spcAft>
              <a:buFontTx/>
              <a:buNone/>
              <a:defRPr/>
            </a:pPr>
            <a:r>
              <a:rPr lang="fr-FR" sz="2800" b="1" dirty="0">
                <a:solidFill>
                  <a:schemeClr val="bg1"/>
                </a:solidFill>
              </a:rPr>
              <a:t>Rôle du PP : </a:t>
            </a:r>
          </a:p>
          <a:p>
            <a:pPr algn="ctr" fontAlgn="base">
              <a:spcBef>
                <a:spcPct val="0"/>
              </a:spcBef>
              <a:spcAft>
                <a:spcPct val="0"/>
              </a:spcAft>
              <a:buFontTx/>
              <a:buNone/>
              <a:defRPr/>
            </a:pPr>
            <a:r>
              <a:rPr lang="fr-FR" sz="2800" b="1" dirty="0">
                <a:solidFill>
                  <a:schemeClr val="bg1"/>
                </a:solidFill>
              </a:rPr>
              <a:t>Inciter le candidat à utiliser la messagerie à partir de son dossier APB</a:t>
            </a:r>
            <a:endParaRPr lang="fr-FR" sz="2800" dirty="0" smtClean="0"/>
          </a:p>
          <a:p>
            <a:endParaRPr lang="fr-FR" sz="2800" dirty="0"/>
          </a:p>
        </p:txBody>
      </p:sp>
      <p:sp>
        <p:nvSpPr>
          <p:cNvPr id="4" name="Espace réservé de la date 3"/>
          <p:cNvSpPr>
            <a:spLocks noGrp="1"/>
          </p:cNvSpPr>
          <p:nvPr>
            <p:ph type="dt" sz="half" idx="10"/>
          </p:nvPr>
        </p:nvSpPr>
        <p:spPr/>
        <p:txBody>
          <a:bodyPr/>
          <a:lstStyle/>
          <a:p>
            <a:r>
              <a:rPr lang="fr-FR" smtClean="0"/>
              <a:t>07/12/2017</a:t>
            </a:r>
            <a:endParaRPr lang="fr-FR" dirty="0"/>
          </a:p>
        </p:txBody>
      </p:sp>
      <p:sp>
        <p:nvSpPr>
          <p:cNvPr id="5" name="Espace réservé du pied de page 4"/>
          <p:cNvSpPr>
            <a:spLocks noGrp="1"/>
          </p:cNvSpPr>
          <p:nvPr>
            <p:ph type="ftr" sz="quarter" idx="11"/>
          </p:nvPr>
        </p:nvSpPr>
        <p:spPr/>
        <p:txBody>
          <a:bodyPr/>
          <a:lstStyle/>
          <a:p>
            <a:r>
              <a:rPr lang="fr-FR" dirty="0" smtClean="0"/>
              <a:t>Service Académique d'Information et d'Orientation</a:t>
            </a:r>
            <a:endParaRPr lang="fr-FR" dirty="0"/>
          </a:p>
        </p:txBody>
      </p:sp>
      <p:sp>
        <p:nvSpPr>
          <p:cNvPr id="6" name="Espace réservé du numéro de diapositive 5"/>
          <p:cNvSpPr>
            <a:spLocks noGrp="1"/>
          </p:cNvSpPr>
          <p:nvPr>
            <p:ph type="sldNum" sz="quarter" idx="12"/>
          </p:nvPr>
        </p:nvSpPr>
        <p:spPr/>
        <p:txBody>
          <a:bodyPr/>
          <a:lstStyle/>
          <a:p>
            <a:fld id="{0D0EE50B-7D65-6044-B805-9D83FADBDC41}" type="slidenum">
              <a:rPr lang="fr-FR" smtClean="0"/>
              <a:pPr/>
              <a:t>15</a:t>
            </a:fld>
            <a:endParaRPr lang="fr-FR"/>
          </a:p>
        </p:txBody>
      </p:sp>
    </p:spTree>
    <p:extLst>
      <p:ext uri="{BB962C8B-B14F-4D97-AF65-F5344CB8AC3E}">
        <p14:creationId xmlns:p14="http://schemas.microsoft.com/office/powerpoint/2010/main" val="2636572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0648"/>
            <a:ext cx="7886700" cy="631091"/>
          </a:xfrm>
        </p:spPr>
        <p:txBody>
          <a:bodyPr>
            <a:normAutofit/>
          </a:bodyPr>
          <a:lstStyle/>
          <a:p>
            <a:r>
              <a:rPr lang="fr-FR" sz="3200" dirty="0">
                <a:solidFill>
                  <a:srgbClr val="5690A4"/>
                </a:solidFill>
                <a:latin typeface="+mn-lt"/>
              </a:rPr>
              <a:t>Le calendrier prévisionnel</a:t>
            </a:r>
          </a:p>
        </p:txBody>
      </p:sp>
      <p:sp>
        <p:nvSpPr>
          <p:cNvPr id="4" name="Espace réservé de la date 3"/>
          <p:cNvSpPr>
            <a:spLocks noGrp="1"/>
          </p:cNvSpPr>
          <p:nvPr>
            <p:ph type="dt" sz="half" idx="10"/>
          </p:nvPr>
        </p:nvSpPr>
        <p:spPr/>
        <p:txBody>
          <a:bodyPr/>
          <a:lstStyle/>
          <a:p>
            <a:r>
              <a:rPr lang="fr-FR" smtClean="0"/>
              <a:t>07/12/2017</a:t>
            </a:r>
            <a:endParaRPr lang="fr-FR"/>
          </a:p>
        </p:txBody>
      </p:sp>
      <p:sp>
        <p:nvSpPr>
          <p:cNvPr id="5" name="Espace réservé du pied de page 4"/>
          <p:cNvSpPr>
            <a:spLocks noGrp="1"/>
          </p:cNvSpPr>
          <p:nvPr>
            <p:ph type="ftr" sz="quarter" idx="11"/>
          </p:nvPr>
        </p:nvSpPr>
        <p:spPr/>
        <p:txBody>
          <a:bodyPr/>
          <a:lstStyle/>
          <a:p>
            <a:r>
              <a:rPr lang="fr-FR" smtClean="0"/>
              <a:t>Service Académique d'Information et d'Orientation</a:t>
            </a:r>
            <a:endParaRPr lang="fr-FR"/>
          </a:p>
        </p:txBody>
      </p:sp>
      <p:sp>
        <p:nvSpPr>
          <p:cNvPr id="6" name="Espace réservé du numéro de diapositive 5"/>
          <p:cNvSpPr>
            <a:spLocks noGrp="1"/>
          </p:cNvSpPr>
          <p:nvPr>
            <p:ph type="sldNum" sz="quarter" idx="12"/>
          </p:nvPr>
        </p:nvSpPr>
        <p:spPr/>
        <p:txBody>
          <a:bodyPr/>
          <a:lstStyle/>
          <a:p>
            <a:fld id="{0D0EE50B-7D65-6044-B805-9D83FADBDC41}" type="slidenum">
              <a:rPr lang="fr-FR" smtClean="0"/>
              <a:pPr/>
              <a:t>16</a:t>
            </a:fld>
            <a:endParaRPr lang="fr-FR"/>
          </a:p>
        </p:txBody>
      </p:sp>
      <p:sp>
        <p:nvSpPr>
          <p:cNvPr id="7" name="Espace réservé du contenu 15"/>
          <p:cNvSpPr>
            <a:spLocks noGrp="1"/>
          </p:cNvSpPr>
          <p:nvPr>
            <p:ph idx="1"/>
          </p:nvPr>
        </p:nvSpPr>
        <p:spPr>
          <a:xfrm>
            <a:off x="179512" y="836712"/>
            <a:ext cx="8748463" cy="5112568"/>
          </a:xfrm>
        </p:spPr>
        <p:txBody>
          <a:bodyPr>
            <a:noAutofit/>
          </a:bodyPr>
          <a:lstStyle/>
          <a:p>
            <a:pPr>
              <a:lnSpc>
                <a:spcPct val="120000"/>
              </a:lnSpc>
              <a:spcBef>
                <a:spcPts val="600"/>
              </a:spcBef>
            </a:pPr>
            <a:r>
              <a:rPr lang="fr-FR" sz="2400" b="1" dirty="0" smtClean="0"/>
              <a:t>11 </a:t>
            </a:r>
            <a:r>
              <a:rPr lang="fr-FR" sz="2400" b="1" dirty="0"/>
              <a:t>décembre 2017 au 17 janvier 2018 </a:t>
            </a:r>
            <a:r>
              <a:rPr lang="fr-FR" sz="2400" dirty="0"/>
              <a:t>: </a:t>
            </a:r>
            <a:r>
              <a:rPr lang="fr-FR" sz="2400" dirty="0" smtClean="0"/>
              <a:t>les établissements d’accueil inscrivent </a:t>
            </a:r>
            <a:r>
              <a:rPr lang="fr-FR" sz="2400" dirty="0"/>
              <a:t>les </a:t>
            </a:r>
            <a:r>
              <a:rPr lang="fr-FR" sz="2400" dirty="0" smtClean="0"/>
              <a:t>informations sur leurs formations</a:t>
            </a:r>
            <a:endParaRPr lang="fr-FR" sz="2400" dirty="0"/>
          </a:p>
          <a:p>
            <a:pPr>
              <a:lnSpc>
                <a:spcPct val="120000"/>
              </a:lnSpc>
              <a:spcBef>
                <a:spcPts val="600"/>
              </a:spcBef>
            </a:pPr>
            <a:r>
              <a:rPr lang="fr-FR" sz="2400" b="1" dirty="0"/>
              <a:t>15 janvier 2018 </a:t>
            </a:r>
            <a:r>
              <a:rPr lang="fr-FR" sz="2400" dirty="0" smtClean="0"/>
              <a:t>: ouverture au public pour information.</a:t>
            </a:r>
            <a:endParaRPr lang="fr-FR" sz="2400" dirty="0"/>
          </a:p>
          <a:p>
            <a:pPr>
              <a:lnSpc>
                <a:spcPct val="120000"/>
              </a:lnSpc>
              <a:spcBef>
                <a:spcPts val="600"/>
              </a:spcBef>
            </a:pPr>
            <a:r>
              <a:rPr lang="fr-FR" sz="2400" b="1" dirty="0"/>
              <a:t>22 janvier 2018 jusqu’au 13 mars 2018 </a:t>
            </a:r>
            <a:r>
              <a:rPr lang="fr-FR" sz="2400" dirty="0"/>
              <a:t>: </a:t>
            </a:r>
            <a:r>
              <a:rPr lang="fr-FR" sz="2400" dirty="0" smtClean="0"/>
              <a:t>Inscription et formulation des vœux</a:t>
            </a:r>
            <a:endParaRPr lang="fr-FR" sz="2400" dirty="0"/>
          </a:p>
          <a:p>
            <a:pPr>
              <a:lnSpc>
                <a:spcPct val="120000"/>
              </a:lnSpc>
              <a:spcBef>
                <a:spcPts val="600"/>
              </a:spcBef>
            </a:pPr>
            <a:r>
              <a:rPr lang="fr-FR" sz="2400" b="1" dirty="0"/>
              <a:t>14 au 31 mars 2018 : </a:t>
            </a:r>
            <a:r>
              <a:rPr lang="fr-FR" sz="2400" dirty="0" smtClean="0"/>
              <a:t>remplissage </a:t>
            </a:r>
            <a:r>
              <a:rPr lang="fr-FR" sz="2400" dirty="0"/>
              <a:t>des </a:t>
            </a:r>
            <a:r>
              <a:rPr lang="fr-FR" sz="2400" dirty="0" smtClean="0"/>
              <a:t>fiches Avenir en </a:t>
            </a:r>
            <a:r>
              <a:rPr lang="fr-FR" sz="2400" dirty="0"/>
              <a:t>EPLE</a:t>
            </a:r>
          </a:p>
          <a:p>
            <a:pPr>
              <a:lnSpc>
                <a:spcPct val="120000"/>
              </a:lnSpc>
              <a:spcBef>
                <a:spcPts val="600"/>
              </a:spcBef>
            </a:pPr>
            <a:r>
              <a:rPr lang="fr-FR" sz="2400" b="1" dirty="0" smtClean="0"/>
              <a:t>3</a:t>
            </a:r>
            <a:r>
              <a:rPr lang="fr-FR" sz="2400" b="1" dirty="0"/>
              <a:t>  avril au 18 mai 2018 </a:t>
            </a:r>
            <a:r>
              <a:rPr lang="fr-FR" sz="2400" dirty="0"/>
              <a:t>: </a:t>
            </a:r>
            <a:r>
              <a:rPr lang="fr-FR" sz="2400" dirty="0" smtClean="0"/>
              <a:t>examen </a:t>
            </a:r>
            <a:r>
              <a:rPr lang="fr-FR" sz="2400" dirty="0"/>
              <a:t>des vœux par </a:t>
            </a:r>
            <a:r>
              <a:rPr lang="fr-FR" sz="2400" dirty="0" smtClean="0"/>
              <a:t>les établissements</a:t>
            </a:r>
            <a:endParaRPr lang="fr-FR" sz="2400" dirty="0"/>
          </a:p>
          <a:p>
            <a:pPr>
              <a:lnSpc>
                <a:spcPct val="120000"/>
              </a:lnSpc>
              <a:spcBef>
                <a:spcPts val="600"/>
              </a:spcBef>
            </a:pPr>
            <a:r>
              <a:rPr lang="fr-FR" sz="2400" b="1" dirty="0" smtClean="0"/>
              <a:t>fin </a:t>
            </a:r>
            <a:r>
              <a:rPr lang="fr-FR" sz="2400" b="1" dirty="0"/>
              <a:t>mai 2018 </a:t>
            </a:r>
            <a:r>
              <a:rPr lang="fr-FR" sz="2400" dirty="0" smtClean="0"/>
              <a:t>début </a:t>
            </a:r>
            <a:r>
              <a:rPr lang="fr-FR" sz="2400" dirty="0"/>
              <a:t>des propositions aux élèves qui ont 1 semaine pour répondre</a:t>
            </a:r>
            <a:r>
              <a:rPr lang="fr-FR" sz="2400" dirty="0" smtClean="0"/>
              <a:t>.</a:t>
            </a:r>
          </a:p>
          <a:p>
            <a:pPr>
              <a:lnSpc>
                <a:spcPct val="120000"/>
              </a:lnSpc>
              <a:spcBef>
                <a:spcPts val="600"/>
              </a:spcBef>
            </a:pPr>
            <a:r>
              <a:rPr lang="fr-FR" sz="2400" b="1" dirty="0" smtClean="0"/>
              <a:t>De juillet à septembre </a:t>
            </a:r>
            <a:r>
              <a:rPr lang="fr-FR" sz="2400" dirty="0" smtClean="0"/>
              <a:t>: ouverture </a:t>
            </a:r>
            <a:r>
              <a:rPr lang="fr-FR" sz="2400" dirty="0"/>
              <a:t>de la p</a:t>
            </a:r>
            <a:r>
              <a:rPr lang="fr-FR" sz="2400" dirty="0" smtClean="0"/>
              <a:t>hase complémentaire </a:t>
            </a:r>
          </a:p>
          <a:p>
            <a:pPr>
              <a:lnSpc>
                <a:spcPct val="120000"/>
              </a:lnSpc>
              <a:spcBef>
                <a:spcPts val="600"/>
              </a:spcBef>
              <a:buFont typeface="Wingdings" panose="05000000000000000000" pitchFamily="2" charset="2"/>
              <a:buChar char="v"/>
            </a:pPr>
            <a:r>
              <a:rPr lang="fr-FR" sz="2400" dirty="0" smtClean="0"/>
              <a:t>Arrêt </a:t>
            </a:r>
            <a:r>
              <a:rPr lang="fr-FR" sz="2400" dirty="0"/>
              <a:t>pendant les épreuves du baccalauréat.</a:t>
            </a:r>
          </a:p>
          <a:p>
            <a:endParaRPr lang="fr-FR" sz="2400" dirty="0"/>
          </a:p>
        </p:txBody>
      </p:sp>
    </p:spTree>
    <p:extLst>
      <p:ext uri="{BB962C8B-B14F-4D97-AF65-F5344CB8AC3E}">
        <p14:creationId xmlns:p14="http://schemas.microsoft.com/office/powerpoint/2010/main" val="10991190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56460" y="-971375"/>
            <a:ext cx="7886700" cy="2933037"/>
          </a:xfrm>
        </p:spPr>
        <p:txBody>
          <a:bodyPr>
            <a:normAutofit fontScale="90000"/>
          </a:bodyPr>
          <a:lstStyle/>
          <a:p>
            <a:r>
              <a:rPr lang="fr-FR" sz="4000" b="1" dirty="0" smtClean="0">
                <a:solidFill>
                  <a:srgbClr val="5690A4"/>
                </a:solidFill>
              </a:rPr>
              <a:t>	</a:t>
            </a:r>
            <a:br>
              <a:rPr lang="fr-FR" sz="4000" b="1" dirty="0" smtClean="0">
                <a:solidFill>
                  <a:srgbClr val="5690A4"/>
                </a:solidFill>
              </a:rPr>
            </a:br>
            <a:r>
              <a:rPr lang="fr-FR" sz="4000" b="1" dirty="0">
                <a:solidFill>
                  <a:srgbClr val="5690A4"/>
                </a:solidFill>
              </a:rPr>
              <a:t>	</a:t>
            </a:r>
            <a:r>
              <a:rPr lang="fr-FR" sz="4000" b="1" dirty="0" smtClean="0">
                <a:solidFill>
                  <a:srgbClr val="5690A4"/>
                </a:solidFill>
              </a:rPr>
              <a:t/>
            </a:r>
            <a:br>
              <a:rPr lang="fr-FR" sz="4000" b="1" dirty="0" smtClean="0">
                <a:solidFill>
                  <a:srgbClr val="5690A4"/>
                </a:solidFill>
              </a:rPr>
            </a:br>
            <a:r>
              <a:rPr lang="fr-FR" sz="4000" b="1" dirty="0">
                <a:solidFill>
                  <a:srgbClr val="5690A4"/>
                </a:solidFill>
              </a:rPr>
              <a:t/>
            </a:r>
            <a:br>
              <a:rPr lang="fr-FR" sz="4000" b="1" dirty="0">
                <a:solidFill>
                  <a:srgbClr val="5690A4"/>
                </a:solidFill>
              </a:rPr>
            </a:br>
            <a:r>
              <a:rPr lang="fr-FR" sz="4000" b="1" dirty="0" smtClean="0">
                <a:solidFill>
                  <a:srgbClr val="5690A4"/>
                </a:solidFill>
              </a:rPr>
              <a:t>	</a:t>
            </a:r>
            <a:r>
              <a:rPr lang="fr-FR" sz="3200" dirty="0">
                <a:solidFill>
                  <a:srgbClr val="5690A4"/>
                </a:solidFill>
                <a:latin typeface="+mn-lt"/>
              </a:rPr>
              <a:t>D</a:t>
            </a:r>
            <a:r>
              <a:rPr lang="fr-FR" sz="3200" dirty="0" smtClean="0">
                <a:solidFill>
                  <a:srgbClr val="5690A4"/>
                </a:solidFill>
                <a:latin typeface="+mn-lt"/>
              </a:rPr>
              <a:t>es </a:t>
            </a:r>
            <a:r>
              <a:rPr lang="fr-FR" sz="3200" dirty="0">
                <a:solidFill>
                  <a:srgbClr val="5690A4"/>
                </a:solidFill>
                <a:latin typeface="+mn-lt"/>
              </a:rPr>
              <a:t>ressources utiles </a:t>
            </a:r>
            <a:br>
              <a:rPr lang="fr-FR" sz="3200" dirty="0">
                <a:solidFill>
                  <a:srgbClr val="5690A4"/>
                </a:solidFill>
                <a:latin typeface="+mn-lt"/>
              </a:rPr>
            </a:br>
            <a:r>
              <a:rPr lang="fr-FR" sz="3600" b="1" dirty="0" smtClean="0">
                <a:solidFill>
                  <a:srgbClr val="5690A4"/>
                </a:solidFill>
              </a:rPr>
              <a:t>	</a:t>
            </a:r>
            <a:endParaRPr lang="fr-FR" sz="2400" b="1" dirty="0">
              <a:solidFill>
                <a:srgbClr val="5690A4"/>
              </a:solidFill>
            </a:endParaRPr>
          </a:p>
        </p:txBody>
      </p:sp>
      <p:sp>
        <p:nvSpPr>
          <p:cNvPr id="8" name="Espace réservé du texte 7"/>
          <p:cNvSpPr>
            <a:spLocks noGrp="1"/>
          </p:cNvSpPr>
          <p:nvPr>
            <p:ph type="body" idx="1"/>
          </p:nvPr>
        </p:nvSpPr>
        <p:spPr>
          <a:xfrm>
            <a:off x="210588" y="1473287"/>
            <a:ext cx="7886700" cy="1500187"/>
          </a:xfrm>
        </p:spPr>
        <p:txBody>
          <a:bodyPr>
            <a:normAutofit/>
          </a:bodyPr>
          <a:lstStyle/>
          <a:p>
            <a:r>
              <a:rPr lang="fr-FR" sz="4400" dirty="0" smtClean="0"/>
              <a:t>		</a:t>
            </a:r>
            <a:endParaRPr lang="fr-FR" sz="4800" dirty="0">
              <a:solidFill>
                <a:srgbClr val="0070C0"/>
              </a:solidFill>
            </a:endParaRPr>
          </a:p>
        </p:txBody>
      </p:sp>
      <p:sp>
        <p:nvSpPr>
          <p:cNvPr id="4" name="Espace réservé de la date 3"/>
          <p:cNvSpPr>
            <a:spLocks noGrp="1"/>
          </p:cNvSpPr>
          <p:nvPr>
            <p:ph type="dt" sz="half" idx="10"/>
          </p:nvPr>
        </p:nvSpPr>
        <p:spPr/>
        <p:txBody>
          <a:bodyPr/>
          <a:lstStyle/>
          <a:p>
            <a:r>
              <a:rPr lang="fr-FR" smtClean="0"/>
              <a:t>07/12/2017</a:t>
            </a:r>
            <a:endParaRPr lang="fr-FR"/>
          </a:p>
        </p:txBody>
      </p:sp>
      <p:sp>
        <p:nvSpPr>
          <p:cNvPr id="5" name="Espace réservé du pied de page 4"/>
          <p:cNvSpPr>
            <a:spLocks noGrp="1"/>
          </p:cNvSpPr>
          <p:nvPr>
            <p:ph type="ftr" sz="quarter" idx="11"/>
          </p:nvPr>
        </p:nvSpPr>
        <p:spPr/>
        <p:txBody>
          <a:bodyPr/>
          <a:lstStyle/>
          <a:p>
            <a:r>
              <a:rPr lang="fr-FR" dirty="0" smtClean="0"/>
              <a:t>Service Académique d'Information et d'Orientation</a:t>
            </a:r>
            <a:endParaRPr lang="fr-FR" dirty="0"/>
          </a:p>
        </p:txBody>
      </p:sp>
      <p:sp>
        <p:nvSpPr>
          <p:cNvPr id="6" name="Espace réservé du numéro de diapositive 5"/>
          <p:cNvSpPr>
            <a:spLocks noGrp="1"/>
          </p:cNvSpPr>
          <p:nvPr>
            <p:ph type="sldNum" sz="quarter" idx="12"/>
          </p:nvPr>
        </p:nvSpPr>
        <p:spPr/>
        <p:txBody>
          <a:bodyPr/>
          <a:lstStyle/>
          <a:p>
            <a:fld id="{0D0EE50B-7D65-6044-B805-9D83FADBDC41}" type="slidenum">
              <a:rPr lang="fr-FR" smtClean="0"/>
              <a:pPr/>
              <a:t>17</a:t>
            </a:fld>
            <a:endParaRPr lang="fr-F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216" y="1722794"/>
            <a:ext cx="2874674" cy="4062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263822" y="1629282"/>
            <a:ext cx="3833466" cy="134419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4298606" y="1685377"/>
            <a:ext cx="3632887" cy="1200329"/>
          </a:xfrm>
          <a:prstGeom prst="rect">
            <a:avLst/>
          </a:prstGeom>
          <a:solidFill>
            <a:schemeClr val="tx2">
              <a:lumMod val="20000"/>
              <a:lumOff val="80000"/>
            </a:schemeClr>
          </a:solidFill>
        </p:spPr>
        <p:txBody>
          <a:bodyPr wrap="square" rtlCol="0">
            <a:spAutoFit/>
          </a:bodyPr>
          <a:lstStyle/>
          <a:p>
            <a:r>
              <a:rPr lang="fr-FR" dirty="0">
                <a:hlinkClick r:id="rId3"/>
              </a:rPr>
              <a:t>http://</a:t>
            </a:r>
            <a:r>
              <a:rPr lang="fr-FR" dirty="0" smtClean="0">
                <a:hlinkClick r:id="rId3"/>
              </a:rPr>
              <a:t>www.education.gouv.fr/cid122039/plan-etudiants-accompagner-chacun-vers-la-reussite.html</a:t>
            </a:r>
            <a:endParaRPr lang="fr-FR" dirty="0" smtClean="0"/>
          </a:p>
          <a:p>
            <a:pPr marL="285750" indent="-285750">
              <a:buFont typeface="Arial" panose="020B0604020202020204" pitchFamily="34" charset="0"/>
              <a:buChar char="•"/>
            </a:pPr>
            <a:r>
              <a:rPr lang="fr-FR" dirty="0" smtClean="0"/>
              <a:t>Le dossier de presse</a:t>
            </a:r>
            <a:endParaRPr lang="fr-FR" dirty="0"/>
          </a:p>
        </p:txBody>
      </p:sp>
      <p:sp>
        <p:nvSpPr>
          <p:cNvPr id="10" name="ZoneTexte 9"/>
          <p:cNvSpPr txBox="1"/>
          <p:nvPr/>
        </p:nvSpPr>
        <p:spPr>
          <a:xfrm>
            <a:off x="4052685" y="3129469"/>
            <a:ext cx="3943350" cy="2585323"/>
          </a:xfrm>
          <a:prstGeom prst="rect">
            <a:avLst/>
          </a:prstGeom>
          <a:noFill/>
        </p:spPr>
        <p:txBody>
          <a:bodyPr wrap="square" rtlCol="0">
            <a:spAutoFit/>
          </a:bodyPr>
          <a:lstStyle/>
          <a:p>
            <a:r>
              <a:rPr lang="fr-FR" dirty="0" smtClean="0">
                <a:hlinkClick r:id="rId4"/>
              </a:rPr>
              <a:t>http</a:t>
            </a:r>
            <a:r>
              <a:rPr lang="fr-FR" dirty="0">
                <a:hlinkClick r:id="rId4"/>
              </a:rPr>
              <a:t>://eduscol.education.fr/cid73382/l-orientation-du-lycee-a-l-enseignement-superieur.html</a:t>
            </a:r>
            <a:endParaRPr lang="fr-FR" dirty="0" smtClean="0"/>
          </a:p>
          <a:p>
            <a:pPr marL="285750" indent="-285750">
              <a:buFont typeface="Arial" panose="020B0604020202020204" pitchFamily="34" charset="0"/>
              <a:buChar char="•"/>
            </a:pPr>
            <a:r>
              <a:rPr lang="fr-FR" dirty="0" smtClean="0"/>
              <a:t>Le plan étudiants</a:t>
            </a:r>
          </a:p>
          <a:p>
            <a:pPr marL="285750" indent="-285750">
              <a:buFont typeface="Arial" panose="020B0604020202020204" pitchFamily="34" charset="0"/>
              <a:buChar char="•"/>
            </a:pPr>
            <a:r>
              <a:rPr lang="fr-FR" dirty="0" smtClean="0"/>
              <a:t>Le </a:t>
            </a:r>
            <a:r>
              <a:rPr lang="fr-FR" dirty="0" err="1" smtClean="0"/>
              <a:t>vademecum</a:t>
            </a:r>
            <a:endParaRPr lang="fr-FR" dirty="0" smtClean="0"/>
          </a:p>
          <a:p>
            <a:pPr marL="285750" indent="-285750">
              <a:buFont typeface="Arial" panose="020B0604020202020204" pitchFamily="34" charset="0"/>
              <a:buChar char="•"/>
            </a:pPr>
            <a:r>
              <a:rPr lang="fr-FR" dirty="0" smtClean="0"/>
              <a:t>plan étudiants: informations pratiques pour les familles (</a:t>
            </a:r>
            <a:r>
              <a:rPr lang="fr-FR" dirty="0"/>
              <a:t>Le 4 pages </a:t>
            </a:r>
            <a:r>
              <a:rPr lang="fr-FR" dirty="0" smtClean="0"/>
              <a:t>parents)</a:t>
            </a:r>
          </a:p>
          <a:p>
            <a:pPr marL="285750" indent="-285750">
              <a:buFont typeface="Arial" panose="020B0604020202020204" pitchFamily="34" charset="0"/>
              <a:buChar char="•"/>
            </a:pPr>
            <a:r>
              <a:rPr lang="fr-FR" dirty="0" smtClean="0"/>
              <a:t>Le modèle de la fiche dialogue</a:t>
            </a:r>
            <a:endParaRPr lang="fr-FR" dirty="0"/>
          </a:p>
        </p:txBody>
      </p:sp>
    </p:spTree>
    <p:extLst>
      <p:ext uri="{BB962C8B-B14F-4D97-AF65-F5344CB8AC3E}">
        <p14:creationId xmlns:p14="http://schemas.microsoft.com/office/powerpoint/2010/main" val="3579228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62232" y="1723725"/>
            <a:ext cx="7772400" cy="2387600"/>
          </a:xfrm>
        </p:spPr>
        <p:txBody>
          <a:bodyPr>
            <a:noAutofit/>
          </a:bodyPr>
          <a:lstStyle/>
          <a:p>
            <a:r>
              <a:rPr lang="fr-FR" sz="4800" b="1" dirty="0" smtClean="0">
                <a:solidFill>
                  <a:schemeClr val="accent1"/>
                </a:solidFill>
              </a:rPr>
              <a:t>Les ressources Onisep pour accompagner les élèves de Terminales</a:t>
            </a:r>
            <a:endParaRPr lang="fr-FR" sz="4800" b="1" dirty="0">
              <a:solidFill>
                <a:schemeClr val="accent1"/>
              </a:solidFill>
            </a:endParaRPr>
          </a:p>
        </p:txBody>
      </p:sp>
    </p:spTree>
    <p:extLst>
      <p:ext uri="{BB962C8B-B14F-4D97-AF65-F5344CB8AC3E}">
        <p14:creationId xmlns:p14="http://schemas.microsoft.com/office/powerpoint/2010/main" val="3522707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0618" y="807869"/>
            <a:ext cx="7954392" cy="853956"/>
          </a:xfrm>
        </p:spPr>
        <p:txBody>
          <a:bodyPr>
            <a:normAutofit/>
          </a:bodyPr>
          <a:lstStyle/>
          <a:p>
            <a:r>
              <a:rPr lang="fr-FR" sz="4000" b="1" dirty="0" smtClean="0">
                <a:solidFill>
                  <a:schemeClr val="accent1"/>
                </a:solidFill>
              </a:rPr>
              <a:t>Sur le Web</a:t>
            </a:r>
            <a:endParaRPr lang="fr-FR" sz="4000" b="1" dirty="0">
              <a:solidFill>
                <a:schemeClr val="accent1"/>
              </a:solidFill>
            </a:endParaRPr>
          </a:p>
        </p:txBody>
      </p:sp>
      <p:sp>
        <p:nvSpPr>
          <p:cNvPr id="11" name="ZoneTexte 10"/>
          <p:cNvSpPr txBox="1"/>
          <p:nvPr/>
        </p:nvSpPr>
        <p:spPr>
          <a:xfrm>
            <a:off x="1145219" y="4991723"/>
            <a:ext cx="5157927" cy="369332"/>
          </a:xfrm>
          <a:prstGeom prst="rect">
            <a:avLst/>
          </a:prstGeom>
          <a:noFill/>
        </p:spPr>
        <p:txBody>
          <a:bodyPr wrap="square" rtlCol="0">
            <a:spAutoFit/>
          </a:bodyPr>
          <a:lstStyle/>
          <a:p>
            <a:endParaRPr lang="fr-FR" dirty="0">
              <a:solidFill>
                <a:srgbClr val="000000"/>
              </a:solidFill>
            </a:endParaRPr>
          </a:p>
        </p:txBody>
      </p:sp>
      <p:sp>
        <p:nvSpPr>
          <p:cNvPr id="5" name="Rectangle à coins arrondis 4"/>
          <p:cNvSpPr/>
          <p:nvPr/>
        </p:nvSpPr>
        <p:spPr>
          <a:xfrm>
            <a:off x="1651918" y="1828800"/>
            <a:ext cx="5445777" cy="1292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pic>
        <p:nvPicPr>
          <p:cNvPr id="4098" name="Imag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2729" y="1955669"/>
            <a:ext cx="1621453" cy="1072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3830199" y="2292112"/>
            <a:ext cx="3373514" cy="400110"/>
          </a:xfrm>
          <a:prstGeom prst="rect">
            <a:avLst/>
          </a:prstGeom>
          <a:noFill/>
        </p:spPr>
        <p:txBody>
          <a:bodyPr wrap="square" rtlCol="0">
            <a:spAutoFit/>
          </a:bodyPr>
          <a:lstStyle/>
          <a:p>
            <a:r>
              <a:rPr lang="fr-FR" sz="2000" b="1" dirty="0">
                <a:solidFill>
                  <a:srgbClr val="000000"/>
                </a:solidFill>
                <a:ea typeface="Calibri"/>
                <a:cs typeface="Times New Roman"/>
              </a:rPr>
              <a:t>Site "Terminales 2017-2018" </a:t>
            </a:r>
            <a:endParaRPr lang="fr-FR" sz="2000" dirty="0">
              <a:solidFill>
                <a:srgbClr val="000000"/>
              </a:solidFill>
            </a:endParaRPr>
          </a:p>
        </p:txBody>
      </p:sp>
      <p:sp>
        <p:nvSpPr>
          <p:cNvPr id="3" name="ZoneTexte 2"/>
          <p:cNvSpPr txBox="1"/>
          <p:nvPr/>
        </p:nvSpPr>
        <p:spPr>
          <a:xfrm>
            <a:off x="1651918" y="3472068"/>
            <a:ext cx="6069495" cy="2585323"/>
          </a:xfrm>
          <a:prstGeom prst="rect">
            <a:avLst/>
          </a:prstGeom>
          <a:noFill/>
        </p:spPr>
        <p:txBody>
          <a:bodyPr wrap="square" rtlCol="0">
            <a:spAutoFit/>
          </a:bodyPr>
          <a:lstStyle/>
          <a:p>
            <a:r>
              <a:rPr lang="fr-FR" b="1" dirty="0" smtClean="0"/>
              <a:t>5 étapes </a:t>
            </a:r>
            <a:r>
              <a:rPr lang="fr-FR" dirty="0" smtClean="0"/>
              <a:t>pour accompagner la démarche des lycéens vers l’enseignement supérieur:</a:t>
            </a:r>
          </a:p>
          <a:p>
            <a:pPr marL="285750" indent="-285750">
              <a:buFontTx/>
              <a:buChar char="-"/>
            </a:pPr>
            <a:r>
              <a:rPr lang="fr-FR" dirty="0" smtClean="0"/>
              <a:t>« J’explore les possibles »;</a:t>
            </a:r>
          </a:p>
          <a:p>
            <a:pPr marL="285750" indent="-285750">
              <a:buFontTx/>
              <a:buChar char="-"/>
            </a:pPr>
            <a:r>
              <a:rPr lang="fr-FR" dirty="0" smtClean="0"/>
              <a:t>« Je découvre les formations de l’enseignement supérieur »;</a:t>
            </a:r>
          </a:p>
          <a:p>
            <a:pPr marL="285750" indent="-285750">
              <a:buFontTx/>
              <a:buChar char="-"/>
            </a:pPr>
            <a:r>
              <a:rPr lang="fr-FR" dirty="0" smtClean="0"/>
              <a:t>« J’approfondis certaines filières pour éclairer mes choix »;</a:t>
            </a:r>
          </a:p>
          <a:p>
            <a:pPr marL="285750" indent="-285750">
              <a:buFontTx/>
              <a:buChar char="-"/>
            </a:pPr>
            <a:r>
              <a:rPr lang="fr-FR" dirty="0" smtClean="0"/>
              <a:t>« Je souhaite en parler »;</a:t>
            </a:r>
          </a:p>
          <a:p>
            <a:pPr marL="285750" indent="-285750">
              <a:buFontTx/>
              <a:buChar char="-"/>
            </a:pPr>
            <a:r>
              <a:rPr lang="fr-FR" dirty="0" smtClean="0"/>
              <a:t>« Je précise ce que je vais demander ».</a:t>
            </a:r>
          </a:p>
          <a:p>
            <a:pPr marL="285750" indent="-285750">
              <a:buFontTx/>
              <a:buChar char="-"/>
            </a:pPr>
            <a:endParaRPr lang="fr-FR" dirty="0" smtClean="0"/>
          </a:p>
          <a:p>
            <a:pPr marL="285750" indent="-285750">
              <a:buFontTx/>
              <a:buChar char="-"/>
            </a:pPr>
            <a:endParaRPr lang="fr-FR" dirty="0" smtClean="0"/>
          </a:p>
        </p:txBody>
      </p:sp>
    </p:spTree>
    <p:extLst>
      <p:ext uri="{BB962C8B-B14F-4D97-AF65-F5344CB8AC3E}">
        <p14:creationId xmlns:p14="http://schemas.microsoft.com/office/powerpoint/2010/main" val="1149330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9545" y="620304"/>
            <a:ext cx="7886700" cy="901655"/>
          </a:xfrm>
        </p:spPr>
        <p:txBody>
          <a:bodyPr>
            <a:normAutofit/>
          </a:bodyPr>
          <a:lstStyle/>
          <a:p>
            <a:r>
              <a:rPr lang="fr-FR" sz="3200" dirty="0">
                <a:solidFill>
                  <a:srgbClr val="5690A4"/>
                </a:solidFill>
                <a:latin typeface="+mn-lt"/>
              </a:rPr>
              <a:t>Les objectifs de la </a:t>
            </a:r>
            <a:r>
              <a:rPr lang="fr-FR" sz="3200" dirty="0" smtClean="0">
                <a:solidFill>
                  <a:srgbClr val="5690A4"/>
                </a:solidFill>
                <a:latin typeface="+mn-lt"/>
              </a:rPr>
              <a:t>réforme:</a:t>
            </a:r>
            <a:endParaRPr lang="fr-FR" sz="3200" dirty="0">
              <a:solidFill>
                <a:srgbClr val="5690A4"/>
              </a:solidFill>
              <a:latin typeface="+mn-lt"/>
            </a:endParaRPr>
          </a:p>
        </p:txBody>
      </p:sp>
      <p:sp>
        <p:nvSpPr>
          <p:cNvPr id="3" name="Espace réservé du texte 2"/>
          <p:cNvSpPr>
            <a:spLocks noGrp="1"/>
          </p:cNvSpPr>
          <p:nvPr>
            <p:ph type="body" idx="1"/>
          </p:nvPr>
        </p:nvSpPr>
        <p:spPr>
          <a:xfrm>
            <a:off x="869545" y="2094312"/>
            <a:ext cx="7274086" cy="3410466"/>
          </a:xfrm>
        </p:spPr>
        <p:txBody>
          <a:bodyPr/>
          <a:lstStyle/>
          <a:p>
            <a:pPr marL="342900" indent="-342900">
              <a:buFont typeface="Arial" panose="020B0604020202020204" pitchFamily="34" charset="0"/>
              <a:buChar char="•"/>
            </a:pPr>
            <a:r>
              <a:rPr lang="fr-FR" dirty="0" smtClean="0"/>
              <a:t>Tout bachelier a une </a:t>
            </a:r>
            <a:r>
              <a:rPr lang="fr-FR" dirty="0"/>
              <a:t>place dans </a:t>
            </a:r>
            <a:r>
              <a:rPr lang="fr-FR" dirty="0" smtClean="0"/>
              <a:t>l’enseignement supérieur</a:t>
            </a:r>
          </a:p>
          <a:p>
            <a:pPr marL="342900" indent="-342900">
              <a:buFont typeface="Arial" panose="020B0604020202020204" pitchFamily="34" charset="0"/>
              <a:buChar char="•"/>
            </a:pPr>
            <a:endParaRPr lang="fr-FR" dirty="0" smtClean="0"/>
          </a:p>
          <a:p>
            <a:pPr marL="342900" indent="-342900">
              <a:buFont typeface="Arial" panose="020B0604020202020204" pitchFamily="34" charset="0"/>
              <a:buChar char="•"/>
            </a:pPr>
            <a:r>
              <a:rPr lang="fr-FR" dirty="0"/>
              <a:t>Plus de tirage au sort mais un choix </a:t>
            </a:r>
            <a:r>
              <a:rPr lang="fr-FR" dirty="0" smtClean="0"/>
              <a:t>éclairé</a:t>
            </a:r>
          </a:p>
          <a:p>
            <a:r>
              <a:rPr lang="fr-FR" dirty="0" smtClean="0"/>
              <a:t> </a:t>
            </a:r>
            <a:endParaRPr lang="fr-FR" dirty="0"/>
          </a:p>
          <a:p>
            <a:pPr marL="342900" indent="-342900">
              <a:buFont typeface="Arial" panose="020B0604020202020204" pitchFamily="34" charset="0"/>
              <a:buChar char="•"/>
            </a:pPr>
            <a:r>
              <a:rPr lang="fr-FR" dirty="0" smtClean="0"/>
              <a:t>Réduire le taux d’échec en licence</a:t>
            </a:r>
          </a:p>
          <a:p>
            <a:pPr marL="342900" indent="-342900">
              <a:buFont typeface="Arial" panose="020B0604020202020204" pitchFamily="34" charset="0"/>
              <a:buChar char="•"/>
            </a:pPr>
            <a:endParaRPr lang="fr-FR" sz="3200" dirty="0"/>
          </a:p>
          <a:p>
            <a:endParaRPr lang="fr-FR" dirty="0"/>
          </a:p>
        </p:txBody>
      </p:sp>
      <p:sp>
        <p:nvSpPr>
          <p:cNvPr id="4" name="Espace réservé de la date 3"/>
          <p:cNvSpPr>
            <a:spLocks noGrp="1"/>
          </p:cNvSpPr>
          <p:nvPr>
            <p:ph type="dt" sz="half" idx="10"/>
          </p:nvPr>
        </p:nvSpPr>
        <p:spPr/>
        <p:txBody>
          <a:bodyPr/>
          <a:lstStyle/>
          <a:p>
            <a:r>
              <a:rPr lang="fr-FR" smtClean="0"/>
              <a:t>07/12/2017</a:t>
            </a:r>
            <a:endParaRPr lang="fr-FR"/>
          </a:p>
        </p:txBody>
      </p:sp>
      <p:sp>
        <p:nvSpPr>
          <p:cNvPr id="5" name="Espace réservé du pied de page 4"/>
          <p:cNvSpPr>
            <a:spLocks noGrp="1"/>
          </p:cNvSpPr>
          <p:nvPr>
            <p:ph type="ftr" sz="quarter" idx="11"/>
          </p:nvPr>
        </p:nvSpPr>
        <p:spPr/>
        <p:txBody>
          <a:bodyPr/>
          <a:lstStyle/>
          <a:p>
            <a:r>
              <a:rPr lang="fr-FR" smtClean="0"/>
              <a:t>Service Académique d'Information et d'Orientation</a:t>
            </a:r>
            <a:endParaRPr lang="fr-FR"/>
          </a:p>
        </p:txBody>
      </p:sp>
      <p:sp>
        <p:nvSpPr>
          <p:cNvPr id="6" name="Espace réservé du numéro de diapositive 5"/>
          <p:cNvSpPr>
            <a:spLocks noGrp="1"/>
          </p:cNvSpPr>
          <p:nvPr>
            <p:ph type="sldNum" sz="quarter" idx="12"/>
          </p:nvPr>
        </p:nvSpPr>
        <p:spPr/>
        <p:txBody>
          <a:bodyPr/>
          <a:lstStyle/>
          <a:p>
            <a:fld id="{0D0EE50B-7D65-6044-B805-9D83FADBDC41}" type="slidenum">
              <a:rPr lang="fr-FR" smtClean="0"/>
              <a:pPr/>
              <a:t>2</a:t>
            </a:fld>
            <a:endParaRPr lang="fr-FR"/>
          </a:p>
        </p:txBody>
      </p:sp>
    </p:spTree>
    <p:extLst>
      <p:ext uri="{BB962C8B-B14F-4D97-AF65-F5344CB8AC3E}">
        <p14:creationId xmlns:p14="http://schemas.microsoft.com/office/powerpoint/2010/main" val="2708567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0618" y="807869"/>
            <a:ext cx="7954392" cy="853956"/>
          </a:xfrm>
        </p:spPr>
        <p:txBody>
          <a:bodyPr>
            <a:normAutofit/>
          </a:bodyPr>
          <a:lstStyle/>
          <a:p>
            <a:r>
              <a:rPr lang="fr-FR" sz="4000" b="1" dirty="0" smtClean="0">
                <a:solidFill>
                  <a:schemeClr val="accent1"/>
                </a:solidFill>
              </a:rPr>
              <a:t>ONISEP.fr</a:t>
            </a:r>
            <a:endParaRPr lang="fr-FR" sz="4000" b="1" dirty="0">
              <a:solidFill>
                <a:schemeClr val="accent1"/>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156" y="1544202"/>
            <a:ext cx="7089913" cy="1117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lèche vers le bas 2"/>
          <p:cNvSpPr/>
          <p:nvPr/>
        </p:nvSpPr>
        <p:spPr>
          <a:xfrm>
            <a:off x="6479758" y="2127165"/>
            <a:ext cx="235424" cy="6668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2952" y="2901372"/>
            <a:ext cx="1471802" cy="1543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4671391" y="4445252"/>
            <a:ext cx="2922105" cy="1508105"/>
          </a:xfrm>
          <a:prstGeom prst="rect">
            <a:avLst/>
          </a:prstGeom>
          <a:noFill/>
        </p:spPr>
        <p:txBody>
          <a:bodyPr wrap="square" rtlCol="0">
            <a:spAutoFit/>
          </a:bodyPr>
          <a:lstStyle/>
          <a:p>
            <a:pPr algn="ctr"/>
            <a:r>
              <a:rPr lang="fr-FR" b="1" dirty="0" smtClean="0">
                <a:solidFill>
                  <a:schemeClr val="accent1">
                    <a:lumMod val="75000"/>
                  </a:schemeClr>
                </a:solidFill>
                <a:ea typeface="+mj-ea"/>
                <a:cs typeface="+mj-cs"/>
              </a:rPr>
              <a:t>Et des </a:t>
            </a:r>
            <a:r>
              <a:rPr lang="fr-FR" b="1" dirty="0">
                <a:solidFill>
                  <a:schemeClr val="accent1">
                    <a:lumMod val="75000"/>
                  </a:schemeClr>
                </a:solidFill>
                <a:ea typeface="+mj-ea"/>
                <a:cs typeface="+mj-cs"/>
              </a:rPr>
              <a:t>ressources </a:t>
            </a:r>
            <a:r>
              <a:rPr lang="fr-FR" b="1" dirty="0" smtClean="0">
                <a:solidFill>
                  <a:schemeClr val="accent1">
                    <a:lumMod val="75000"/>
                  </a:schemeClr>
                </a:solidFill>
                <a:ea typeface="+mj-ea"/>
                <a:cs typeface="+mj-cs"/>
              </a:rPr>
              <a:t>spécifiques IDF</a:t>
            </a:r>
            <a:r>
              <a:rPr lang="fr-FR" b="1" dirty="0">
                <a:solidFill>
                  <a:schemeClr val="accent1">
                    <a:lumMod val="75000"/>
                  </a:schemeClr>
                </a:solidFill>
                <a:ea typeface="+mj-ea"/>
                <a:cs typeface="+mj-cs"/>
              </a:rPr>
              <a:t/>
            </a:r>
            <a:br>
              <a:rPr lang="fr-FR" b="1" dirty="0">
                <a:solidFill>
                  <a:schemeClr val="accent1">
                    <a:lumMod val="75000"/>
                  </a:schemeClr>
                </a:solidFill>
                <a:ea typeface="+mj-ea"/>
                <a:cs typeface="+mj-cs"/>
              </a:rPr>
            </a:br>
            <a:r>
              <a:rPr lang="fr-FR" b="1" dirty="0">
                <a:solidFill>
                  <a:schemeClr val="accent1">
                    <a:lumMod val="75000"/>
                  </a:schemeClr>
                </a:solidFill>
                <a:ea typeface="+mj-ea"/>
                <a:cs typeface="+mj-cs"/>
              </a:rPr>
              <a:t>sur </a:t>
            </a:r>
            <a:r>
              <a:rPr lang="fr-FR" b="1" dirty="0" smtClean="0">
                <a:solidFill>
                  <a:schemeClr val="accent1">
                    <a:lumMod val="75000"/>
                  </a:schemeClr>
                </a:solidFill>
                <a:ea typeface="+mj-ea"/>
                <a:cs typeface="+mj-cs"/>
              </a:rPr>
              <a:t>le site </a:t>
            </a:r>
            <a:r>
              <a:rPr lang="fr-FR" b="1" dirty="0">
                <a:solidFill>
                  <a:schemeClr val="accent1">
                    <a:lumMod val="75000"/>
                  </a:schemeClr>
                </a:solidFill>
                <a:ea typeface="+mj-ea"/>
                <a:cs typeface="+mj-cs"/>
              </a:rPr>
              <a:t>Onisep </a:t>
            </a:r>
            <a:r>
              <a:rPr lang="fr-FR" b="1" dirty="0" smtClean="0">
                <a:solidFill>
                  <a:schemeClr val="accent1">
                    <a:lumMod val="75000"/>
                  </a:schemeClr>
                </a:solidFill>
                <a:ea typeface="+mj-ea"/>
                <a:cs typeface="+mj-cs"/>
              </a:rPr>
              <a:t>régional:</a:t>
            </a:r>
          </a:p>
          <a:p>
            <a:pPr algn="ctr"/>
            <a:r>
              <a:rPr lang="fr-FR" b="1" dirty="0" smtClean="0">
                <a:solidFill>
                  <a:schemeClr val="accent1">
                    <a:lumMod val="75000"/>
                  </a:schemeClr>
                </a:solidFill>
                <a:ea typeface="+mj-ea"/>
                <a:cs typeface="+mj-cs"/>
                <a:hlinkClick r:id="rId5"/>
              </a:rPr>
              <a:t>www.onisep.fr/ile-de-france</a:t>
            </a:r>
            <a:endParaRPr lang="fr-FR" b="1" dirty="0" smtClean="0">
              <a:solidFill>
                <a:schemeClr val="accent1">
                  <a:lumMod val="75000"/>
                </a:schemeClr>
              </a:solidFill>
              <a:ea typeface="+mj-ea"/>
              <a:cs typeface="+mj-cs"/>
            </a:endParaRPr>
          </a:p>
          <a:p>
            <a:pPr algn="ctr"/>
            <a:endParaRPr lang="fr-FR" sz="2000" dirty="0">
              <a:solidFill>
                <a:schemeClr val="accent1">
                  <a:lumMod val="75000"/>
                </a:schemeClr>
              </a:solidFill>
            </a:endParaRPr>
          </a:p>
        </p:txBody>
      </p:sp>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3963" y="3089405"/>
            <a:ext cx="3413120" cy="1986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27606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0618" y="807869"/>
            <a:ext cx="7954392" cy="853956"/>
          </a:xfrm>
        </p:spPr>
        <p:txBody>
          <a:bodyPr>
            <a:normAutofit/>
          </a:bodyPr>
          <a:lstStyle/>
          <a:p>
            <a:r>
              <a:rPr lang="fr-FR" sz="4000" b="1" dirty="0" smtClean="0">
                <a:solidFill>
                  <a:schemeClr val="accent1"/>
                </a:solidFill>
              </a:rPr>
              <a:t>Sur le Web</a:t>
            </a:r>
            <a:endParaRPr lang="fr-FR" sz="4000" b="1" dirty="0">
              <a:solidFill>
                <a:schemeClr val="accent1"/>
              </a:solidFill>
            </a:endParaRPr>
          </a:p>
        </p:txBody>
      </p:sp>
      <p:sp>
        <p:nvSpPr>
          <p:cNvPr id="11" name="ZoneTexte 10"/>
          <p:cNvSpPr txBox="1"/>
          <p:nvPr/>
        </p:nvSpPr>
        <p:spPr>
          <a:xfrm>
            <a:off x="1145219" y="4991723"/>
            <a:ext cx="5157927" cy="369332"/>
          </a:xfrm>
          <a:prstGeom prst="rect">
            <a:avLst/>
          </a:prstGeom>
          <a:noFill/>
        </p:spPr>
        <p:txBody>
          <a:bodyPr wrap="square" rtlCol="0">
            <a:spAutoFit/>
          </a:bodyPr>
          <a:lstStyle/>
          <a:p>
            <a:endParaRPr lang="fr-FR" dirty="0">
              <a:solidFill>
                <a:srgbClr val="00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1869" y="1985421"/>
            <a:ext cx="5456237"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3936215" y="2314286"/>
            <a:ext cx="1841731" cy="461665"/>
          </a:xfrm>
          <a:prstGeom prst="rect">
            <a:avLst/>
          </a:prstGeom>
          <a:noFill/>
        </p:spPr>
        <p:txBody>
          <a:bodyPr wrap="square" rtlCol="0">
            <a:spAutoFit/>
          </a:bodyPr>
          <a:lstStyle/>
          <a:p>
            <a:r>
              <a:rPr lang="fr-FR" sz="2400" b="1" dirty="0" smtClean="0">
                <a:solidFill>
                  <a:srgbClr val="000000"/>
                </a:solidFill>
                <a:ea typeface="Calibri"/>
                <a:cs typeface="Times New Roman"/>
              </a:rPr>
              <a:t>Onisep TV</a:t>
            </a:r>
            <a:endParaRPr lang="fr-FR" sz="2400" dirty="0">
              <a:solidFill>
                <a:srgbClr val="000000"/>
              </a:solidFill>
            </a:endParaRPr>
          </a:p>
        </p:txBody>
      </p:sp>
      <p:pic>
        <p:nvPicPr>
          <p:cNvPr id="5122" name="Imag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8283" y="2083454"/>
            <a:ext cx="1410759" cy="103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8395" y="3871462"/>
            <a:ext cx="5462587"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3539616" y="4200758"/>
            <a:ext cx="3191522" cy="707886"/>
          </a:xfrm>
          <a:prstGeom prst="rect">
            <a:avLst/>
          </a:prstGeom>
          <a:noFill/>
        </p:spPr>
        <p:txBody>
          <a:bodyPr wrap="square" rtlCol="0">
            <a:spAutoFit/>
          </a:bodyPr>
          <a:lstStyle/>
          <a:p>
            <a:pPr algn="ctr"/>
            <a:r>
              <a:rPr lang="fr-FR" sz="2000" b="1" dirty="0" smtClean="0">
                <a:solidFill>
                  <a:srgbClr val="000000"/>
                </a:solidFill>
              </a:rPr>
              <a:t>Ressources pédagogiques sur le parcours Avenir</a:t>
            </a:r>
            <a:endParaRPr lang="fr-FR" sz="2000" b="1" dirty="0">
              <a:solidFill>
                <a:srgbClr val="000000"/>
              </a:solidFill>
            </a:endParaRPr>
          </a:p>
        </p:txBody>
      </p:sp>
      <p:pic>
        <p:nvPicPr>
          <p:cNvPr id="5123" name="Imag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7551" y="3990822"/>
            <a:ext cx="1282467" cy="102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97967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0618" y="807869"/>
            <a:ext cx="7954392" cy="853956"/>
          </a:xfrm>
        </p:spPr>
        <p:txBody>
          <a:bodyPr>
            <a:normAutofit/>
          </a:bodyPr>
          <a:lstStyle/>
          <a:p>
            <a:r>
              <a:rPr lang="fr-FR" sz="4000" b="1" dirty="0" smtClean="0">
                <a:solidFill>
                  <a:schemeClr val="accent1"/>
                </a:solidFill>
              </a:rPr>
              <a:t>Des </a:t>
            </a:r>
            <a:r>
              <a:rPr lang="fr-FR" sz="4000" b="1" dirty="0" err="1" smtClean="0">
                <a:solidFill>
                  <a:schemeClr val="accent1"/>
                </a:solidFill>
              </a:rPr>
              <a:t>tchats</a:t>
            </a:r>
            <a:r>
              <a:rPr lang="fr-FR" sz="4000" b="1" dirty="0" smtClean="0">
                <a:solidFill>
                  <a:schemeClr val="accent1"/>
                </a:solidFill>
              </a:rPr>
              <a:t> réguliers</a:t>
            </a:r>
            <a:endParaRPr lang="fr-FR" sz="4000" b="1" dirty="0">
              <a:solidFill>
                <a:schemeClr val="accent1"/>
              </a:solidFill>
            </a:endParaRPr>
          </a:p>
        </p:txBody>
      </p:sp>
      <p:sp>
        <p:nvSpPr>
          <p:cNvPr id="11" name="ZoneTexte 10"/>
          <p:cNvSpPr txBox="1"/>
          <p:nvPr/>
        </p:nvSpPr>
        <p:spPr>
          <a:xfrm>
            <a:off x="1145219" y="4991723"/>
            <a:ext cx="5157927" cy="369332"/>
          </a:xfrm>
          <a:prstGeom prst="rect">
            <a:avLst/>
          </a:prstGeom>
          <a:noFill/>
        </p:spPr>
        <p:txBody>
          <a:bodyPr wrap="square" rtlCol="0">
            <a:spAutoFit/>
          </a:bodyPr>
          <a:lstStyle/>
          <a:p>
            <a:endParaRPr lang="fr-FR" dirty="0">
              <a:solidFill>
                <a:srgbClr val="000000"/>
              </a:solidFill>
            </a:endParaRPr>
          </a:p>
        </p:txBody>
      </p:sp>
      <p:sp>
        <p:nvSpPr>
          <p:cNvPr id="5" name="Rectangle à coins arrondis 4"/>
          <p:cNvSpPr/>
          <p:nvPr/>
        </p:nvSpPr>
        <p:spPr>
          <a:xfrm>
            <a:off x="1077793" y="1766655"/>
            <a:ext cx="6613864" cy="37255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3369" y="2001078"/>
            <a:ext cx="4854290" cy="3316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5709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0618" y="807869"/>
            <a:ext cx="7954392" cy="853956"/>
          </a:xfrm>
        </p:spPr>
        <p:txBody>
          <a:bodyPr>
            <a:normAutofit/>
          </a:bodyPr>
          <a:lstStyle/>
          <a:p>
            <a:r>
              <a:rPr lang="fr-FR" sz="4000" b="1" dirty="0" smtClean="0">
                <a:solidFill>
                  <a:schemeClr val="accent1"/>
                </a:solidFill>
              </a:rPr>
              <a:t>Les publications nationales</a:t>
            </a:r>
            <a:endParaRPr lang="fr-FR" sz="4000" b="1" dirty="0">
              <a:solidFill>
                <a:schemeClr val="accent1"/>
              </a:solidFill>
            </a:endParaRPr>
          </a:p>
        </p:txBody>
      </p:sp>
      <p:sp>
        <p:nvSpPr>
          <p:cNvPr id="3" name="Sous-titre 2"/>
          <p:cNvSpPr>
            <a:spLocks noGrp="1"/>
          </p:cNvSpPr>
          <p:nvPr>
            <p:ph type="subTitle" idx="1"/>
          </p:nvPr>
        </p:nvSpPr>
        <p:spPr>
          <a:xfrm>
            <a:off x="1015330" y="1906985"/>
            <a:ext cx="6284542" cy="1436482"/>
          </a:xfrm>
        </p:spPr>
        <p:txBody>
          <a:bodyPr>
            <a:normAutofit/>
          </a:bodyPr>
          <a:lstStyle/>
          <a:p>
            <a:pPr algn="l"/>
            <a:r>
              <a:rPr lang="fr-FR" b="1" dirty="0">
                <a:solidFill>
                  <a:srgbClr val="FF0000"/>
                </a:solidFill>
              </a:rPr>
              <a:t>La collection Dossiers </a:t>
            </a:r>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350" y="2377712"/>
            <a:ext cx="674184" cy="931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4346" y="2382346"/>
            <a:ext cx="636912" cy="897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8911" y="2404475"/>
            <a:ext cx="654356" cy="897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4064" y="2426606"/>
            <a:ext cx="653335" cy="89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57601" y="2417727"/>
            <a:ext cx="652285" cy="897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1131197" y="3438525"/>
            <a:ext cx="5548025" cy="738664"/>
          </a:xfrm>
          <a:prstGeom prst="rect">
            <a:avLst/>
          </a:prstGeom>
          <a:noFill/>
        </p:spPr>
        <p:txBody>
          <a:bodyPr wrap="square" rtlCol="0">
            <a:spAutoFit/>
          </a:bodyPr>
          <a:lstStyle/>
          <a:p>
            <a:r>
              <a:rPr lang="fr-FR" sz="2400" b="1" dirty="0">
                <a:solidFill>
                  <a:srgbClr val="FF0000"/>
                </a:solidFill>
              </a:rPr>
              <a:t>La collection </a:t>
            </a:r>
            <a:r>
              <a:rPr lang="fr-FR" sz="2400" b="1" dirty="0" err="1" smtClean="0">
                <a:solidFill>
                  <a:srgbClr val="FF0000"/>
                </a:solidFill>
              </a:rPr>
              <a:t>Infosup</a:t>
            </a:r>
            <a:endParaRPr lang="fr-FR" sz="2400" b="1" dirty="0" smtClean="0">
              <a:solidFill>
                <a:srgbClr val="FF0000"/>
              </a:solidFill>
            </a:endParaRPr>
          </a:p>
          <a:p>
            <a:endParaRPr lang="fr-FR" dirty="0"/>
          </a:p>
        </p:txBody>
      </p:sp>
      <p:pic>
        <p:nvPicPr>
          <p:cNvPr id="1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9712" y="4076426"/>
            <a:ext cx="630314" cy="926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84346" y="4093813"/>
            <a:ext cx="636912" cy="922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68993" y="4093813"/>
            <a:ext cx="633339" cy="922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96117" y="4080561"/>
            <a:ext cx="641282" cy="930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83675" y="4080561"/>
            <a:ext cx="632102" cy="922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ZoneTexte 9"/>
          <p:cNvSpPr txBox="1"/>
          <p:nvPr/>
        </p:nvSpPr>
        <p:spPr>
          <a:xfrm>
            <a:off x="1109712" y="4456590"/>
            <a:ext cx="5282210" cy="738664"/>
          </a:xfrm>
          <a:prstGeom prst="rect">
            <a:avLst/>
          </a:prstGeom>
          <a:noFill/>
        </p:spPr>
        <p:txBody>
          <a:bodyPr wrap="square" rtlCol="0">
            <a:spAutoFit/>
          </a:bodyPr>
          <a:lstStyle/>
          <a:p>
            <a:endParaRPr lang="fr-FR" sz="2400" b="1" dirty="0" smtClean="0">
              <a:solidFill>
                <a:srgbClr val="FF0000"/>
              </a:solidFill>
            </a:endParaRPr>
          </a:p>
          <a:p>
            <a:endParaRPr lang="fr-FR" dirty="0"/>
          </a:p>
        </p:txBody>
      </p:sp>
      <p:sp>
        <p:nvSpPr>
          <p:cNvPr id="24" name="ZoneTexte 23"/>
          <p:cNvSpPr txBox="1"/>
          <p:nvPr/>
        </p:nvSpPr>
        <p:spPr>
          <a:xfrm>
            <a:off x="4967929" y="2543501"/>
            <a:ext cx="2608729"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0000"/>
                </a:solidFill>
                <a:effectLst/>
                <a:uLnTx/>
                <a:uFillTx/>
              </a:rPr>
              <a:t> </a:t>
            </a:r>
            <a:r>
              <a:rPr kumimoji="0" lang="fr-FR" sz="1400" b="1" i="0" u="none" strike="noStrike" kern="0" cap="none" spc="0" normalizeH="0" baseline="0" noProof="0" dirty="0" smtClean="0">
                <a:ln>
                  <a:noFill/>
                </a:ln>
                <a:solidFill>
                  <a:srgbClr val="000000"/>
                </a:solidFill>
                <a:effectLst/>
                <a:uLnTx/>
                <a:uFillTx/>
              </a:rPr>
              <a:t>10 titres disponibles</a:t>
            </a:r>
            <a:r>
              <a:rPr kumimoji="0" lang="fr-FR" sz="1800" b="0" i="0" u="none" strike="noStrike" kern="0" cap="none" spc="0" normalizeH="0" baseline="0" noProof="0" dirty="0">
                <a:ln>
                  <a:noFill/>
                </a:ln>
                <a:solidFill>
                  <a:sysClr val="windowText" lastClr="000000"/>
                </a:solidFill>
                <a:effectLst/>
                <a:uLnTx/>
                <a:uFillTx/>
              </a:rPr>
              <a:t/>
            </a:r>
            <a:br>
              <a:rPr kumimoji="0" lang="fr-FR" sz="1800" b="0" i="0" u="none" strike="noStrike" kern="0" cap="none" spc="0" normalizeH="0" baseline="0" noProof="0" dirty="0">
                <a:ln>
                  <a:noFill/>
                </a:ln>
                <a:solidFill>
                  <a:sysClr val="windowText" lastClr="000000"/>
                </a:solidFill>
                <a:effectLst/>
                <a:uLnTx/>
                <a:uFillTx/>
              </a:rPr>
            </a:br>
            <a:endParaRPr kumimoji="0" lang="fr-FR"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2162106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0618" y="807869"/>
            <a:ext cx="7954392" cy="853956"/>
          </a:xfrm>
        </p:spPr>
        <p:txBody>
          <a:bodyPr>
            <a:normAutofit/>
          </a:bodyPr>
          <a:lstStyle/>
          <a:p>
            <a:r>
              <a:rPr lang="fr-FR" sz="4000" b="1" dirty="0" smtClean="0">
                <a:solidFill>
                  <a:schemeClr val="accent1"/>
                </a:solidFill>
              </a:rPr>
              <a:t>Les productions régionales IDF</a:t>
            </a:r>
            <a:endParaRPr lang="fr-FR" sz="4000" b="1" dirty="0">
              <a:solidFill>
                <a:schemeClr val="accent1"/>
              </a:solidFill>
            </a:endParaRPr>
          </a:p>
        </p:txBody>
      </p:sp>
      <p:sp>
        <p:nvSpPr>
          <p:cNvPr id="11" name="ZoneTexte 10"/>
          <p:cNvSpPr txBox="1"/>
          <p:nvPr/>
        </p:nvSpPr>
        <p:spPr>
          <a:xfrm>
            <a:off x="1145219" y="4991723"/>
            <a:ext cx="5157927" cy="369332"/>
          </a:xfrm>
          <a:prstGeom prst="rect">
            <a:avLst/>
          </a:prstGeom>
          <a:noFill/>
        </p:spPr>
        <p:txBody>
          <a:bodyPr wrap="square" rtlCol="0">
            <a:spAutoFit/>
          </a:bodyPr>
          <a:lstStyle/>
          <a:p>
            <a:endParaRPr lang="fr-FR" dirty="0">
              <a:solidFill>
                <a:srgbClr val="000000"/>
              </a:solidFill>
            </a:endParaRPr>
          </a:p>
        </p:txBody>
      </p:sp>
      <p:sp>
        <p:nvSpPr>
          <p:cNvPr id="4" name="Rectangle à coins arrondis 3"/>
          <p:cNvSpPr/>
          <p:nvPr/>
        </p:nvSpPr>
        <p:spPr>
          <a:xfrm>
            <a:off x="1079654" y="1819970"/>
            <a:ext cx="3311854" cy="9764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8509" y="1940771"/>
            <a:ext cx="532869" cy="764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1295282" y="2017902"/>
            <a:ext cx="2041010" cy="584775"/>
          </a:xfrm>
          <a:prstGeom prst="rect">
            <a:avLst/>
          </a:prstGeom>
          <a:noFill/>
        </p:spPr>
        <p:txBody>
          <a:bodyPr wrap="square" rtlCol="0">
            <a:spAutoFit/>
          </a:bodyPr>
          <a:lstStyle/>
          <a:p>
            <a:pPr algn="ctr"/>
            <a:r>
              <a:rPr lang="fr-FR" sz="1600" b="1" dirty="0">
                <a:solidFill>
                  <a:srgbClr val="164D89">
                    <a:lumMod val="75000"/>
                  </a:srgbClr>
                </a:solidFill>
              </a:rPr>
              <a:t>« Entrer dans le SUP après le </a:t>
            </a:r>
            <a:r>
              <a:rPr lang="fr-FR" sz="1600" b="1" dirty="0" smtClean="0">
                <a:solidFill>
                  <a:srgbClr val="164D89">
                    <a:lumMod val="75000"/>
                  </a:srgbClr>
                </a:solidFill>
              </a:rPr>
              <a:t>bac »</a:t>
            </a:r>
            <a:endParaRPr lang="fr-FR" sz="1600"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206" y="1835519"/>
            <a:ext cx="3416023"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8957" y="1942020"/>
            <a:ext cx="549988" cy="752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ZoneTexte 30"/>
          <p:cNvSpPr txBox="1"/>
          <p:nvPr/>
        </p:nvSpPr>
        <p:spPr>
          <a:xfrm>
            <a:off x="4870702" y="2796401"/>
            <a:ext cx="2002048" cy="369332"/>
          </a:xfrm>
          <a:prstGeom prst="rect">
            <a:avLst/>
          </a:prstGeom>
          <a:noFill/>
        </p:spPr>
        <p:txBody>
          <a:bodyPr wrap="square" rtlCol="0">
            <a:spAutoFit/>
          </a:bodyPr>
          <a:lstStyle/>
          <a:p>
            <a:endParaRPr lang="fr-FR" dirty="0">
              <a:solidFill>
                <a:srgbClr val="000000"/>
              </a:solidFill>
            </a:endParaRPr>
          </a:p>
        </p:txBody>
      </p:sp>
      <p:pic>
        <p:nvPicPr>
          <p:cNvPr id="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14999" y="1924299"/>
            <a:ext cx="545749" cy="77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4816404" y="1999073"/>
            <a:ext cx="1752553" cy="584775"/>
          </a:xfrm>
          <a:prstGeom prst="rect">
            <a:avLst/>
          </a:prstGeom>
          <a:noFill/>
        </p:spPr>
        <p:txBody>
          <a:bodyPr wrap="square" rtlCol="0">
            <a:spAutoFit/>
          </a:bodyPr>
          <a:lstStyle/>
          <a:p>
            <a:pPr lvl="0" algn="ctr"/>
            <a:r>
              <a:rPr lang="fr-FR" sz="1600" b="1" dirty="0">
                <a:solidFill>
                  <a:srgbClr val="164D89">
                    <a:lumMod val="75000"/>
                  </a:srgbClr>
                </a:solidFill>
              </a:rPr>
              <a:t>Les fiches infos licence</a:t>
            </a: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655" y="3112399"/>
            <a:ext cx="3334698"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63946" y="3192388"/>
            <a:ext cx="544693" cy="775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52560" y="3193208"/>
            <a:ext cx="550415" cy="77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8657" y="3193533"/>
            <a:ext cx="548635" cy="789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411550" y="3287769"/>
            <a:ext cx="1548606" cy="584775"/>
          </a:xfrm>
          <a:prstGeom prst="rect">
            <a:avLst/>
          </a:prstGeom>
        </p:spPr>
        <p:txBody>
          <a:bodyPr wrap="square">
            <a:spAutoFit/>
          </a:bodyPr>
          <a:lstStyle/>
          <a:p>
            <a:pPr lvl="0" algn="ctr"/>
            <a:r>
              <a:rPr lang="fr-FR" sz="1600" b="1" dirty="0">
                <a:solidFill>
                  <a:srgbClr val="164D89">
                    <a:lumMod val="75000"/>
                  </a:srgbClr>
                </a:solidFill>
              </a:rPr>
              <a:t>Les publications thématiques</a:t>
            </a:r>
          </a:p>
        </p:txBody>
      </p:sp>
      <p:pic>
        <p:nvPicPr>
          <p:cNvPr id="614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02867" y="3110210"/>
            <a:ext cx="3384362"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822928" y="3220729"/>
            <a:ext cx="1480218" cy="584775"/>
          </a:xfrm>
          <a:prstGeom prst="rect">
            <a:avLst/>
          </a:prstGeom>
        </p:spPr>
        <p:txBody>
          <a:bodyPr wrap="square">
            <a:spAutoFit/>
          </a:bodyPr>
          <a:lstStyle/>
          <a:p>
            <a:pPr lvl="0"/>
            <a:r>
              <a:rPr lang="fr-FR" sz="1600" b="1" dirty="0" err="1">
                <a:solidFill>
                  <a:srgbClr val="164D89">
                    <a:lumMod val="75000"/>
                  </a:srgbClr>
                </a:solidFill>
              </a:rPr>
              <a:t>Handi</a:t>
            </a:r>
            <a:r>
              <a:rPr lang="fr-FR" sz="1600" b="1" dirty="0">
                <a:solidFill>
                  <a:srgbClr val="164D89">
                    <a:lumMod val="75000"/>
                  </a:srgbClr>
                </a:solidFill>
              </a:rPr>
              <a:t> fiches Île-de-France</a:t>
            </a:r>
          </a:p>
        </p:txBody>
      </p:sp>
      <p:pic>
        <p:nvPicPr>
          <p:cNvPr id="3074"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41690" y="3197709"/>
            <a:ext cx="544223" cy="764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51575" y="4367280"/>
            <a:ext cx="3097213"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452560" y="4671031"/>
            <a:ext cx="2146115" cy="338554"/>
          </a:xfrm>
          <a:prstGeom prst="rect">
            <a:avLst/>
          </a:prstGeom>
        </p:spPr>
        <p:txBody>
          <a:bodyPr wrap="square">
            <a:spAutoFit/>
          </a:bodyPr>
          <a:lstStyle/>
          <a:p>
            <a:pPr lvl="0"/>
            <a:r>
              <a:rPr lang="fr-FR" sz="1600" b="1" dirty="0">
                <a:solidFill>
                  <a:srgbClr val="164D89">
                    <a:lumMod val="75000"/>
                  </a:srgbClr>
                </a:solidFill>
              </a:rPr>
              <a:t>Newsletter </a:t>
            </a:r>
            <a:r>
              <a:rPr lang="fr-FR" sz="1600" b="1" dirty="0" err="1">
                <a:solidFill>
                  <a:srgbClr val="164D89">
                    <a:lumMod val="75000"/>
                  </a:srgbClr>
                </a:solidFill>
              </a:rPr>
              <a:t>Sup’Onisep</a:t>
            </a:r>
            <a:endParaRPr lang="fr-FR" sz="1600" b="1" dirty="0">
              <a:solidFill>
                <a:srgbClr val="164D89">
                  <a:lumMod val="75000"/>
                </a:srgbClr>
              </a:solidFill>
            </a:endParaRPr>
          </a:p>
        </p:txBody>
      </p:sp>
    </p:spTree>
    <p:extLst>
      <p:ext uri="{BB962C8B-B14F-4D97-AF65-F5344CB8AC3E}">
        <p14:creationId xmlns:p14="http://schemas.microsoft.com/office/powerpoint/2010/main" val="35402747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1251" y="498832"/>
            <a:ext cx="7886700" cy="1325563"/>
          </a:xfrm>
        </p:spPr>
        <p:txBody>
          <a:bodyPr>
            <a:normAutofit/>
          </a:bodyPr>
          <a:lstStyle/>
          <a:p>
            <a:r>
              <a:rPr lang="fr-FR" sz="3200" dirty="0">
                <a:solidFill>
                  <a:srgbClr val="5690A4"/>
                </a:solidFill>
                <a:latin typeface="+mn-lt"/>
              </a:rPr>
              <a:t>Conclusion </a:t>
            </a:r>
          </a:p>
        </p:txBody>
      </p:sp>
      <p:sp>
        <p:nvSpPr>
          <p:cNvPr id="4" name="Espace réservé du contenu 2"/>
          <p:cNvSpPr txBox="1">
            <a:spLocks/>
          </p:cNvSpPr>
          <p:nvPr/>
        </p:nvSpPr>
        <p:spPr>
          <a:xfrm>
            <a:off x="1018344" y="1305411"/>
            <a:ext cx="7576236" cy="4011826"/>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4700" dirty="0" smtClean="0"/>
          </a:p>
          <a:p>
            <a:r>
              <a:rPr lang="fr-FR" sz="4700" dirty="0" smtClean="0"/>
              <a:t>Une équipe dédiée pour vous accompagner:</a:t>
            </a:r>
          </a:p>
          <a:p>
            <a:pPr marL="0" indent="0">
              <a:buNone/>
            </a:pPr>
            <a:r>
              <a:rPr lang="fr-FR" sz="4700" dirty="0" smtClean="0"/>
              <a:t> </a:t>
            </a:r>
          </a:p>
          <a:p>
            <a:pPr marL="0" indent="0">
              <a:buFont typeface="Arial" panose="020B0604020202020204" pitchFamily="34" charset="0"/>
              <a:buNone/>
            </a:pPr>
            <a:r>
              <a:rPr lang="fr-FR" sz="4700" dirty="0" smtClean="0"/>
              <a:t>Service Académique d’Information et d’Orientation (SAIO) Rectorat de Paris</a:t>
            </a:r>
          </a:p>
          <a:p>
            <a:pPr marL="0" indent="0">
              <a:spcBef>
                <a:spcPts val="0"/>
              </a:spcBef>
              <a:buFont typeface="Arial" panose="020B0604020202020204" pitchFamily="34" charset="0"/>
              <a:buNone/>
            </a:pPr>
            <a:endParaRPr lang="fr-FR" sz="4700" dirty="0" smtClean="0"/>
          </a:p>
          <a:p>
            <a:pPr marL="0" indent="0" algn="ctr">
              <a:buFont typeface="Arial" panose="020B0604020202020204" pitchFamily="34" charset="0"/>
              <a:buNone/>
            </a:pPr>
            <a:r>
              <a:rPr lang="fr-FR" sz="4700" dirty="0" smtClean="0"/>
              <a:t>Ida </a:t>
            </a:r>
            <a:r>
              <a:rPr lang="fr-FR" sz="4700" dirty="0" err="1" smtClean="0"/>
              <a:t>Lacourt</a:t>
            </a:r>
            <a:r>
              <a:rPr lang="fr-FR" sz="4700" dirty="0" smtClean="0"/>
              <a:t> – Marion Lopez –</a:t>
            </a:r>
          </a:p>
          <a:p>
            <a:pPr marL="0" indent="0" algn="ctr">
              <a:buFont typeface="Arial" panose="020B0604020202020204" pitchFamily="34" charset="0"/>
              <a:buNone/>
            </a:pPr>
            <a:r>
              <a:rPr lang="fr-FR" sz="4700" dirty="0" smtClean="0"/>
              <a:t>Marie-Pascale Dupont – Catherine Neveu</a:t>
            </a:r>
          </a:p>
          <a:p>
            <a:pPr marL="0" indent="0">
              <a:buFont typeface="Arial" panose="020B0604020202020204" pitchFamily="34" charset="0"/>
              <a:buNone/>
            </a:pPr>
            <a:endParaRPr lang="fr-FR" sz="4700" dirty="0" smtClean="0"/>
          </a:p>
          <a:p>
            <a:r>
              <a:rPr lang="fr-FR" sz="4700" dirty="0" smtClean="0"/>
              <a:t>Une adresse mail pour les professeurs principaux:</a:t>
            </a:r>
          </a:p>
          <a:p>
            <a:pPr marL="0" indent="0" algn="ctr">
              <a:buNone/>
            </a:pPr>
            <a:r>
              <a:rPr lang="fr-FR" sz="4700" dirty="0" smtClean="0">
                <a:hlinkClick r:id="rId2"/>
              </a:rPr>
              <a:t>apparcoursup@ac-paris.fr</a:t>
            </a:r>
            <a:endParaRPr lang="fr-FR" sz="4700" dirty="0" smtClean="0"/>
          </a:p>
          <a:p>
            <a:pPr marL="0" indent="0" algn="ctr">
              <a:buFont typeface="Arial" panose="020B0604020202020204" pitchFamily="34" charset="0"/>
              <a:buNone/>
            </a:pPr>
            <a:endParaRPr lang="fr-FR" dirty="0"/>
          </a:p>
        </p:txBody>
      </p:sp>
      <p:sp>
        <p:nvSpPr>
          <p:cNvPr id="6" name="Espace réservé de la date 5"/>
          <p:cNvSpPr>
            <a:spLocks noGrp="1"/>
          </p:cNvSpPr>
          <p:nvPr>
            <p:ph type="dt" sz="half" idx="10"/>
          </p:nvPr>
        </p:nvSpPr>
        <p:spPr/>
        <p:txBody>
          <a:bodyPr/>
          <a:lstStyle/>
          <a:p>
            <a:r>
              <a:rPr lang="fr-FR" smtClean="0">
                <a:solidFill>
                  <a:srgbClr val="000000">
                    <a:tint val="75000"/>
                  </a:srgbClr>
                </a:solidFill>
              </a:rPr>
              <a:t>07/12/2017</a:t>
            </a:r>
            <a:endParaRPr lang="fr-FR" dirty="0">
              <a:solidFill>
                <a:srgbClr val="000000">
                  <a:tint val="75000"/>
                </a:srgbClr>
              </a:solidFill>
            </a:endParaRPr>
          </a:p>
        </p:txBody>
      </p:sp>
      <p:sp>
        <p:nvSpPr>
          <p:cNvPr id="7" name="Espace réservé du pied de page 6"/>
          <p:cNvSpPr>
            <a:spLocks noGrp="1"/>
          </p:cNvSpPr>
          <p:nvPr>
            <p:ph type="ftr" sz="quarter" idx="11"/>
          </p:nvPr>
        </p:nvSpPr>
        <p:spPr/>
        <p:txBody>
          <a:bodyPr/>
          <a:lstStyle/>
          <a:p>
            <a:r>
              <a:rPr lang="fr-FR" smtClean="0">
                <a:solidFill>
                  <a:srgbClr val="000000">
                    <a:tint val="75000"/>
                  </a:srgbClr>
                </a:solidFill>
              </a:rPr>
              <a:t>Service Académique d'Information et d'Orientation</a:t>
            </a:r>
            <a:endParaRPr lang="fr-FR">
              <a:solidFill>
                <a:srgbClr val="000000">
                  <a:tint val="75000"/>
                </a:srgbClr>
              </a:solidFill>
            </a:endParaRPr>
          </a:p>
        </p:txBody>
      </p:sp>
      <p:sp>
        <p:nvSpPr>
          <p:cNvPr id="8" name="Espace réservé du numéro de diapositive 7"/>
          <p:cNvSpPr>
            <a:spLocks noGrp="1"/>
          </p:cNvSpPr>
          <p:nvPr>
            <p:ph type="sldNum" sz="quarter" idx="12"/>
          </p:nvPr>
        </p:nvSpPr>
        <p:spPr/>
        <p:txBody>
          <a:bodyPr/>
          <a:lstStyle/>
          <a:p>
            <a:fld id="{0D0EE50B-7D65-6044-B805-9D83FADBDC41}" type="slidenum">
              <a:rPr lang="fr-FR" smtClean="0">
                <a:solidFill>
                  <a:srgbClr val="000000">
                    <a:tint val="75000"/>
                  </a:srgbClr>
                </a:solidFill>
              </a:rPr>
              <a:pPr/>
              <a:t>25</a:t>
            </a:fld>
            <a:endParaRPr lang="fr-FR">
              <a:solidFill>
                <a:srgbClr val="000000">
                  <a:tint val="75000"/>
                </a:srgbClr>
              </a:solidFill>
            </a:endParaRPr>
          </a:p>
        </p:txBody>
      </p:sp>
    </p:spTree>
    <p:extLst>
      <p:ext uri="{BB962C8B-B14F-4D97-AF65-F5344CB8AC3E}">
        <p14:creationId xmlns:p14="http://schemas.microsoft.com/office/powerpoint/2010/main" val="817855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1596" y="734179"/>
            <a:ext cx="7886700" cy="736169"/>
          </a:xfrm>
        </p:spPr>
        <p:txBody>
          <a:bodyPr>
            <a:normAutofit/>
          </a:bodyPr>
          <a:lstStyle/>
          <a:p>
            <a:r>
              <a:rPr lang="fr-FR" sz="3200" dirty="0">
                <a:solidFill>
                  <a:srgbClr val="5690A4"/>
                </a:solidFill>
                <a:latin typeface="+mn-lt"/>
              </a:rPr>
              <a:t>Les grands axes de la réforme</a:t>
            </a:r>
          </a:p>
        </p:txBody>
      </p:sp>
      <p:sp>
        <p:nvSpPr>
          <p:cNvPr id="3" name="Espace réservé du texte 2"/>
          <p:cNvSpPr>
            <a:spLocks noGrp="1"/>
          </p:cNvSpPr>
          <p:nvPr>
            <p:ph type="body" idx="1"/>
          </p:nvPr>
        </p:nvSpPr>
        <p:spPr>
          <a:xfrm>
            <a:off x="821596" y="1392194"/>
            <a:ext cx="7300912" cy="4011828"/>
          </a:xfrm>
        </p:spPr>
        <p:txBody>
          <a:bodyPr>
            <a:normAutofit lnSpcReduction="10000"/>
          </a:bodyPr>
          <a:lstStyle/>
          <a:p>
            <a:r>
              <a:rPr lang="fr-FR" dirty="0" smtClean="0"/>
              <a:t> </a:t>
            </a:r>
            <a:endParaRPr lang="fr-FR" dirty="0"/>
          </a:p>
          <a:p>
            <a:pPr marL="342900" indent="-342900">
              <a:buFont typeface="Arial" panose="020B0604020202020204" pitchFamily="34" charset="0"/>
              <a:buChar char="•"/>
            </a:pPr>
            <a:r>
              <a:rPr lang="fr-FR" sz="2600" dirty="0"/>
              <a:t>Une meilleure information au lycée : intégration en terminale de deux semaines dédiées à l’orientation </a:t>
            </a:r>
            <a:endParaRPr lang="fr-FR" sz="2600" dirty="0" smtClean="0"/>
          </a:p>
          <a:p>
            <a:endParaRPr lang="fr-FR" sz="2600" dirty="0"/>
          </a:p>
          <a:p>
            <a:pPr marL="342900" indent="-342900">
              <a:buFont typeface="Arial" panose="020B0604020202020204" pitchFamily="34" charset="0"/>
              <a:buChar char="•"/>
            </a:pPr>
            <a:r>
              <a:rPr lang="fr-FR" sz="2600" dirty="0"/>
              <a:t>L'ouverture d’une nouvelle plateforme plus simple d’utilisation en janvier 2018 </a:t>
            </a:r>
          </a:p>
          <a:p>
            <a:r>
              <a:rPr lang="fr-FR" sz="2600" dirty="0" smtClean="0"/>
              <a:t> </a:t>
            </a:r>
            <a:endParaRPr lang="fr-FR" sz="2600" dirty="0"/>
          </a:p>
          <a:p>
            <a:pPr marL="342900" indent="-342900">
              <a:buFont typeface="Arial" panose="020B0604020202020204" pitchFamily="34" charset="0"/>
              <a:buChar char="•"/>
            </a:pPr>
            <a:r>
              <a:rPr lang="fr-FR" sz="2600" dirty="0"/>
              <a:t>Une offre augmentée dans les formations en tension. </a:t>
            </a:r>
          </a:p>
          <a:p>
            <a:endParaRPr lang="fr-FR" dirty="0"/>
          </a:p>
        </p:txBody>
      </p:sp>
      <p:sp>
        <p:nvSpPr>
          <p:cNvPr id="4" name="Espace réservé de la date 3"/>
          <p:cNvSpPr>
            <a:spLocks noGrp="1"/>
          </p:cNvSpPr>
          <p:nvPr>
            <p:ph type="dt" sz="half" idx="10"/>
          </p:nvPr>
        </p:nvSpPr>
        <p:spPr/>
        <p:txBody>
          <a:bodyPr/>
          <a:lstStyle/>
          <a:p>
            <a:r>
              <a:rPr lang="fr-FR" smtClean="0"/>
              <a:t>07/12/2017</a:t>
            </a:r>
            <a:endParaRPr lang="fr-FR"/>
          </a:p>
        </p:txBody>
      </p:sp>
      <p:sp>
        <p:nvSpPr>
          <p:cNvPr id="5" name="Espace réservé du pied de page 4"/>
          <p:cNvSpPr>
            <a:spLocks noGrp="1"/>
          </p:cNvSpPr>
          <p:nvPr>
            <p:ph type="ftr" sz="quarter" idx="11"/>
          </p:nvPr>
        </p:nvSpPr>
        <p:spPr/>
        <p:txBody>
          <a:bodyPr/>
          <a:lstStyle/>
          <a:p>
            <a:r>
              <a:rPr lang="fr-FR" smtClean="0"/>
              <a:t>Service Académique d'Information et d'Orientation</a:t>
            </a:r>
            <a:endParaRPr lang="fr-FR"/>
          </a:p>
        </p:txBody>
      </p:sp>
      <p:sp>
        <p:nvSpPr>
          <p:cNvPr id="6" name="Espace réservé du numéro de diapositive 5"/>
          <p:cNvSpPr>
            <a:spLocks noGrp="1"/>
          </p:cNvSpPr>
          <p:nvPr>
            <p:ph type="sldNum" sz="quarter" idx="12"/>
          </p:nvPr>
        </p:nvSpPr>
        <p:spPr/>
        <p:txBody>
          <a:bodyPr/>
          <a:lstStyle/>
          <a:p>
            <a:fld id="{0D0EE50B-7D65-6044-B805-9D83FADBDC41}" type="slidenum">
              <a:rPr lang="fr-FR" smtClean="0"/>
              <a:pPr/>
              <a:t>3</a:t>
            </a:fld>
            <a:endParaRPr lang="fr-FR"/>
          </a:p>
        </p:txBody>
      </p:sp>
    </p:spTree>
    <p:extLst>
      <p:ext uri="{BB962C8B-B14F-4D97-AF65-F5344CB8AC3E}">
        <p14:creationId xmlns:p14="http://schemas.microsoft.com/office/powerpoint/2010/main" val="1459542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9218" y="500962"/>
            <a:ext cx="7886700" cy="889688"/>
          </a:xfrm>
        </p:spPr>
        <p:txBody>
          <a:bodyPr>
            <a:normAutofit/>
          </a:bodyPr>
          <a:lstStyle/>
          <a:p>
            <a:r>
              <a:rPr lang="fr-FR" sz="2400" b="1" dirty="0">
                <a:solidFill>
                  <a:srgbClr val="5690A4"/>
                </a:solidFill>
                <a:latin typeface="+mn-lt"/>
                <a:ea typeface="+mn-ea"/>
                <a:cs typeface="+mn-cs"/>
              </a:rPr>
              <a:t>Le rôle du professeur principal</a:t>
            </a:r>
          </a:p>
        </p:txBody>
      </p:sp>
      <p:sp>
        <p:nvSpPr>
          <p:cNvPr id="3" name="Espace réservé du texte 2"/>
          <p:cNvSpPr>
            <a:spLocks noGrp="1"/>
          </p:cNvSpPr>
          <p:nvPr>
            <p:ph type="body" idx="1"/>
          </p:nvPr>
        </p:nvSpPr>
        <p:spPr>
          <a:xfrm>
            <a:off x="922214" y="1390650"/>
            <a:ext cx="7213601" cy="4565651"/>
          </a:xfrm>
        </p:spPr>
        <p:txBody>
          <a:bodyPr>
            <a:normAutofit/>
          </a:bodyPr>
          <a:lstStyle/>
          <a:p>
            <a:r>
              <a:rPr lang="fr-FR" sz="2100" dirty="0">
                <a:solidFill>
                  <a:srgbClr val="5690A4"/>
                </a:solidFill>
                <a:latin typeface="Calibri" panose="020F0502020204030204"/>
              </a:rPr>
              <a:t>1/ Un Accompagnement à l’orientation </a:t>
            </a:r>
            <a:r>
              <a:rPr lang="fr-FR" sz="2100" dirty="0" smtClean="0">
                <a:solidFill>
                  <a:srgbClr val="5690A4"/>
                </a:solidFill>
                <a:latin typeface="Calibri" panose="020F0502020204030204"/>
              </a:rPr>
              <a:t>«renforcé» </a:t>
            </a:r>
            <a:r>
              <a:rPr lang="fr-FR" sz="2100" dirty="0">
                <a:solidFill>
                  <a:srgbClr val="5690A4"/>
                </a:solidFill>
                <a:latin typeface="Calibri" panose="020F0502020204030204"/>
              </a:rPr>
              <a:t>pour les élèves </a:t>
            </a:r>
          </a:p>
          <a:p>
            <a:pPr algn="ctr"/>
            <a:r>
              <a:rPr lang="fr-FR" sz="2800" b="1" dirty="0" smtClean="0"/>
              <a:t> </a:t>
            </a:r>
            <a:r>
              <a:rPr lang="fr-FR" b="1" dirty="0"/>
              <a:t>a - Les 2 semaines de l’orientation:</a:t>
            </a:r>
          </a:p>
          <a:p>
            <a:pPr>
              <a:lnSpc>
                <a:spcPct val="100000"/>
              </a:lnSpc>
            </a:pPr>
            <a:r>
              <a:rPr lang="fr-FR" dirty="0" smtClean="0"/>
              <a:t>Permettre aux élèves de préciser leurs projet d’avenir</a:t>
            </a:r>
          </a:p>
          <a:p>
            <a:pPr>
              <a:lnSpc>
                <a:spcPct val="100000"/>
              </a:lnSpc>
            </a:pPr>
            <a:r>
              <a:rPr lang="fr-FR" dirty="0" smtClean="0"/>
              <a:t>Il s’agit d’ouvrir leur réflexion, d’élargir le champ des possibles pour chacun d’eux.</a:t>
            </a:r>
          </a:p>
          <a:p>
            <a:pPr lvl="0"/>
            <a:r>
              <a:rPr lang="fr-FR" b="1" dirty="0"/>
              <a:t>Semaine 1</a:t>
            </a:r>
            <a:r>
              <a:rPr lang="fr-FR" dirty="0"/>
              <a:t> (novembre- décembre): en amont du conseil de classe elle doit aider les élèves à préciser leurs projets </a:t>
            </a:r>
          </a:p>
          <a:p>
            <a:r>
              <a:rPr lang="fr-FR" b="1" dirty="0"/>
              <a:t>L’objectif principal</a:t>
            </a:r>
            <a:r>
              <a:rPr lang="fr-FR" dirty="0"/>
              <a:t> est l’information sur les métiers, les études </a:t>
            </a:r>
            <a:r>
              <a:rPr lang="fr-FR" dirty="0" smtClean="0"/>
              <a:t>supérieures…</a:t>
            </a:r>
          </a:p>
          <a:p>
            <a:r>
              <a:rPr lang="fr-FR" dirty="0" smtClean="0"/>
              <a:t>Il </a:t>
            </a:r>
            <a:r>
              <a:rPr lang="fr-FR" dirty="0"/>
              <a:t>est possible de mobiliser les </a:t>
            </a:r>
            <a:r>
              <a:rPr lang="fr-FR" dirty="0" err="1" smtClean="0"/>
              <a:t>CIOs</a:t>
            </a:r>
            <a:r>
              <a:rPr lang="fr-FR" dirty="0" smtClean="0"/>
              <a:t>.</a:t>
            </a:r>
            <a:endParaRPr lang="fr-FR" dirty="0"/>
          </a:p>
          <a:p>
            <a:pPr>
              <a:lnSpc>
                <a:spcPct val="100000"/>
              </a:lnSpc>
            </a:pPr>
            <a:endParaRPr lang="fr-FR" dirty="0" smtClean="0"/>
          </a:p>
        </p:txBody>
      </p:sp>
      <p:sp>
        <p:nvSpPr>
          <p:cNvPr id="4" name="Espace réservé de la date 3"/>
          <p:cNvSpPr>
            <a:spLocks noGrp="1"/>
          </p:cNvSpPr>
          <p:nvPr>
            <p:ph type="dt" sz="half" idx="10"/>
          </p:nvPr>
        </p:nvSpPr>
        <p:spPr/>
        <p:txBody>
          <a:bodyPr/>
          <a:lstStyle/>
          <a:p>
            <a:r>
              <a:rPr lang="fr-FR" smtClean="0"/>
              <a:t>07/12/2017</a:t>
            </a:r>
            <a:endParaRPr lang="fr-FR" dirty="0"/>
          </a:p>
        </p:txBody>
      </p:sp>
      <p:sp>
        <p:nvSpPr>
          <p:cNvPr id="5" name="Espace réservé du pied de page 4"/>
          <p:cNvSpPr>
            <a:spLocks noGrp="1"/>
          </p:cNvSpPr>
          <p:nvPr>
            <p:ph type="ftr" sz="quarter" idx="11"/>
          </p:nvPr>
        </p:nvSpPr>
        <p:spPr/>
        <p:txBody>
          <a:bodyPr/>
          <a:lstStyle/>
          <a:p>
            <a:r>
              <a:rPr lang="fr-FR" smtClean="0"/>
              <a:t>Service Académique d'Information et d'Orientation</a:t>
            </a:r>
            <a:endParaRPr lang="fr-FR"/>
          </a:p>
        </p:txBody>
      </p:sp>
      <p:sp>
        <p:nvSpPr>
          <p:cNvPr id="6" name="Espace réservé du numéro de diapositive 5"/>
          <p:cNvSpPr>
            <a:spLocks noGrp="1"/>
          </p:cNvSpPr>
          <p:nvPr>
            <p:ph type="sldNum" sz="quarter" idx="12"/>
          </p:nvPr>
        </p:nvSpPr>
        <p:spPr/>
        <p:txBody>
          <a:bodyPr/>
          <a:lstStyle/>
          <a:p>
            <a:fld id="{0D0EE50B-7D65-6044-B805-9D83FADBDC41}" type="slidenum">
              <a:rPr lang="fr-FR" smtClean="0"/>
              <a:pPr/>
              <a:t>4</a:t>
            </a:fld>
            <a:endParaRPr lang="fr-FR"/>
          </a:p>
        </p:txBody>
      </p:sp>
    </p:spTree>
    <p:extLst>
      <p:ext uri="{BB962C8B-B14F-4D97-AF65-F5344CB8AC3E}">
        <p14:creationId xmlns:p14="http://schemas.microsoft.com/office/powerpoint/2010/main" val="4270340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9218" y="500962"/>
            <a:ext cx="7886700" cy="889688"/>
          </a:xfrm>
        </p:spPr>
        <p:txBody>
          <a:bodyPr>
            <a:normAutofit/>
          </a:bodyPr>
          <a:lstStyle/>
          <a:p>
            <a:r>
              <a:rPr lang="fr-FR" sz="2400" b="1" dirty="0">
                <a:solidFill>
                  <a:srgbClr val="5690A4"/>
                </a:solidFill>
                <a:latin typeface="+mn-lt"/>
                <a:ea typeface="+mn-ea"/>
                <a:cs typeface="+mn-cs"/>
              </a:rPr>
              <a:t>Le rôle du professeur principal</a:t>
            </a:r>
          </a:p>
        </p:txBody>
      </p:sp>
      <p:sp>
        <p:nvSpPr>
          <p:cNvPr id="3" name="Espace réservé du texte 2"/>
          <p:cNvSpPr>
            <a:spLocks noGrp="1"/>
          </p:cNvSpPr>
          <p:nvPr>
            <p:ph type="body" idx="1"/>
          </p:nvPr>
        </p:nvSpPr>
        <p:spPr>
          <a:xfrm>
            <a:off x="922214" y="1390650"/>
            <a:ext cx="7213601" cy="4565651"/>
          </a:xfrm>
        </p:spPr>
        <p:txBody>
          <a:bodyPr>
            <a:normAutofit/>
          </a:bodyPr>
          <a:lstStyle/>
          <a:p>
            <a:r>
              <a:rPr lang="fr-FR" sz="2100" dirty="0">
                <a:solidFill>
                  <a:srgbClr val="5690A4"/>
                </a:solidFill>
                <a:latin typeface="Calibri" panose="020F0502020204030204"/>
              </a:rPr>
              <a:t>1/ Un Accompagnement à l’orientation </a:t>
            </a:r>
            <a:r>
              <a:rPr lang="fr-FR" sz="2100" dirty="0" smtClean="0">
                <a:solidFill>
                  <a:srgbClr val="5690A4"/>
                </a:solidFill>
                <a:latin typeface="Calibri" panose="020F0502020204030204"/>
              </a:rPr>
              <a:t>« renforcé » </a:t>
            </a:r>
            <a:r>
              <a:rPr lang="fr-FR" sz="2100" dirty="0">
                <a:solidFill>
                  <a:srgbClr val="5690A4"/>
                </a:solidFill>
                <a:latin typeface="Calibri" panose="020F0502020204030204"/>
              </a:rPr>
              <a:t>pour les élèves </a:t>
            </a:r>
          </a:p>
          <a:p>
            <a:pPr algn="ctr"/>
            <a:r>
              <a:rPr lang="fr-FR" sz="2800" b="1" dirty="0" smtClean="0"/>
              <a:t> </a:t>
            </a:r>
            <a:r>
              <a:rPr lang="fr-FR" b="1" dirty="0"/>
              <a:t>a - Les 2 semaines de l’orientation</a:t>
            </a:r>
            <a:r>
              <a:rPr lang="fr-FR" b="1" dirty="0" smtClean="0"/>
              <a:t>:</a:t>
            </a:r>
            <a:endParaRPr lang="fr-FR" b="1" dirty="0"/>
          </a:p>
          <a:p>
            <a:pPr lvl="0"/>
            <a:r>
              <a:rPr lang="fr-FR" b="1" dirty="0" smtClean="0"/>
              <a:t>Semaine </a:t>
            </a:r>
            <a:r>
              <a:rPr lang="fr-FR" b="1" dirty="0"/>
              <a:t>2</a:t>
            </a:r>
            <a:r>
              <a:rPr lang="fr-FR" dirty="0"/>
              <a:t> en févier : elle a lieu avant la fin de saisie des vœux par l’élève et avant le deuxième conseil de classe. </a:t>
            </a:r>
          </a:p>
          <a:p>
            <a:r>
              <a:rPr lang="fr-FR" b="1" dirty="0"/>
              <a:t>Objectif </a:t>
            </a:r>
            <a:r>
              <a:rPr lang="fr-FR" dirty="0"/>
              <a:t>: Permettre aux élèves de faire des choix de poursuite d’études supérieures réfléchis et éclairés</a:t>
            </a:r>
          </a:p>
          <a:p>
            <a:r>
              <a:rPr lang="fr-FR" dirty="0"/>
              <a:t>Permettre à l’élève de mieux utiliser les ressources extérieures : JPO, Salons…</a:t>
            </a:r>
          </a:p>
          <a:p>
            <a:pPr>
              <a:lnSpc>
                <a:spcPct val="100000"/>
              </a:lnSpc>
            </a:pPr>
            <a:endParaRPr lang="fr-FR" dirty="0" smtClean="0"/>
          </a:p>
        </p:txBody>
      </p:sp>
      <p:sp>
        <p:nvSpPr>
          <p:cNvPr id="4" name="Espace réservé de la date 3"/>
          <p:cNvSpPr>
            <a:spLocks noGrp="1"/>
          </p:cNvSpPr>
          <p:nvPr>
            <p:ph type="dt" sz="half" idx="10"/>
          </p:nvPr>
        </p:nvSpPr>
        <p:spPr/>
        <p:txBody>
          <a:bodyPr/>
          <a:lstStyle/>
          <a:p>
            <a:r>
              <a:rPr lang="fr-FR" smtClean="0"/>
              <a:t>07/12/2017</a:t>
            </a:r>
            <a:endParaRPr lang="fr-FR" dirty="0"/>
          </a:p>
        </p:txBody>
      </p:sp>
      <p:sp>
        <p:nvSpPr>
          <p:cNvPr id="5" name="Espace réservé du pied de page 4"/>
          <p:cNvSpPr>
            <a:spLocks noGrp="1"/>
          </p:cNvSpPr>
          <p:nvPr>
            <p:ph type="ftr" sz="quarter" idx="11"/>
          </p:nvPr>
        </p:nvSpPr>
        <p:spPr/>
        <p:txBody>
          <a:bodyPr/>
          <a:lstStyle/>
          <a:p>
            <a:r>
              <a:rPr lang="fr-FR" smtClean="0"/>
              <a:t>Service Académique d'Information et d'Orientation</a:t>
            </a:r>
            <a:endParaRPr lang="fr-FR"/>
          </a:p>
        </p:txBody>
      </p:sp>
      <p:sp>
        <p:nvSpPr>
          <p:cNvPr id="6" name="Espace réservé du numéro de diapositive 5"/>
          <p:cNvSpPr>
            <a:spLocks noGrp="1"/>
          </p:cNvSpPr>
          <p:nvPr>
            <p:ph type="sldNum" sz="quarter" idx="12"/>
          </p:nvPr>
        </p:nvSpPr>
        <p:spPr/>
        <p:txBody>
          <a:bodyPr/>
          <a:lstStyle/>
          <a:p>
            <a:fld id="{0D0EE50B-7D65-6044-B805-9D83FADBDC41}" type="slidenum">
              <a:rPr lang="fr-FR" smtClean="0"/>
              <a:pPr/>
              <a:t>5</a:t>
            </a:fld>
            <a:endParaRPr lang="fr-FR"/>
          </a:p>
        </p:txBody>
      </p:sp>
    </p:spTree>
    <p:extLst>
      <p:ext uri="{BB962C8B-B14F-4D97-AF65-F5344CB8AC3E}">
        <p14:creationId xmlns:p14="http://schemas.microsoft.com/office/powerpoint/2010/main" val="4227844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8006" y="614107"/>
            <a:ext cx="7886700" cy="728661"/>
          </a:xfrm>
        </p:spPr>
        <p:txBody>
          <a:bodyPr>
            <a:normAutofit/>
          </a:bodyPr>
          <a:lstStyle/>
          <a:p>
            <a:r>
              <a:rPr lang="fr-FR" sz="2400" b="1" dirty="0" smtClean="0">
                <a:solidFill>
                  <a:srgbClr val="5690A4"/>
                </a:solidFill>
                <a:latin typeface="+mn-lt"/>
                <a:ea typeface="+mn-ea"/>
                <a:cs typeface="+mn-cs"/>
              </a:rPr>
              <a:t>Le </a:t>
            </a:r>
            <a:r>
              <a:rPr lang="fr-FR" sz="2400" b="1" dirty="0">
                <a:solidFill>
                  <a:srgbClr val="5690A4"/>
                </a:solidFill>
                <a:latin typeface="+mn-lt"/>
                <a:ea typeface="+mn-ea"/>
                <a:cs typeface="+mn-cs"/>
              </a:rPr>
              <a:t>rôle du professeur principal</a:t>
            </a:r>
          </a:p>
        </p:txBody>
      </p:sp>
      <p:sp>
        <p:nvSpPr>
          <p:cNvPr id="3" name="Espace réservé du texte 2"/>
          <p:cNvSpPr>
            <a:spLocks noGrp="1"/>
          </p:cNvSpPr>
          <p:nvPr>
            <p:ph type="body" idx="1"/>
          </p:nvPr>
        </p:nvSpPr>
        <p:spPr>
          <a:xfrm>
            <a:off x="903975" y="1342768"/>
            <a:ext cx="7161502" cy="4746884"/>
          </a:xfrm>
        </p:spPr>
        <p:txBody>
          <a:bodyPr>
            <a:normAutofit/>
          </a:bodyPr>
          <a:lstStyle/>
          <a:p>
            <a:r>
              <a:rPr lang="fr-FR" sz="1800" dirty="0">
                <a:solidFill>
                  <a:srgbClr val="5690A4"/>
                </a:solidFill>
                <a:latin typeface="Calibri" panose="020F0502020204030204"/>
              </a:rPr>
              <a:t>1/ Un Accompagnement à l’orientation </a:t>
            </a:r>
            <a:r>
              <a:rPr lang="fr-FR" sz="1800" dirty="0" smtClean="0">
                <a:solidFill>
                  <a:srgbClr val="5690A4"/>
                </a:solidFill>
                <a:latin typeface="Calibri" panose="020F0502020204030204"/>
              </a:rPr>
              <a:t>« renforcé » </a:t>
            </a:r>
            <a:r>
              <a:rPr lang="fr-FR" sz="1800" dirty="0">
                <a:solidFill>
                  <a:srgbClr val="5690A4"/>
                </a:solidFill>
                <a:latin typeface="Calibri" panose="020F0502020204030204"/>
              </a:rPr>
              <a:t>pour les élèves </a:t>
            </a:r>
          </a:p>
          <a:p>
            <a:pPr algn="ctr"/>
            <a:r>
              <a:rPr lang="fr-FR" b="1" dirty="0" smtClean="0"/>
              <a:t>b - 2 </a:t>
            </a:r>
            <a:r>
              <a:rPr lang="fr-FR" b="1" dirty="0"/>
              <a:t>professeurs principaux par classe de </a:t>
            </a:r>
            <a:r>
              <a:rPr lang="fr-FR" b="1" dirty="0" smtClean="0"/>
              <a:t>terminale </a:t>
            </a:r>
          </a:p>
          <a:p>
            <a:r>
              <a:rPr lang="fr-FR" dirty="0" smtClean="0"/>
              <a:t>Permet une répartition de la classe afin de suivre un  nombre plus restreint d’élèves et de favoriser l’élaboration du projet de chacun.</a:t>
            </a:r>
          </a:p>
          <a:p>
            <a:r>
              <a:rPr lang="fr-FR" dirty="0" smtClean="0"/>
              <a:t>Comment ? </a:t>
            </a:r>
            <a:endParaRPr lang="fr-FR" dirty="0"/>
          </a:p>
          <a:p>
            <a:pPr marL="342900" indent="-342900">
              <a:buFont typeface="Arial" panose="020B0604020202020204" pitchFamily="34" charset="0"/>
              <a:buChar char="•"/>
            </a:pPr>
            <a:r>
              <a:rPr lang="fr-FR" dirty="0" smtClean="0"/>
              <a:t>la </a:t>
            </a:r>
            <a:r>
              <a:rPr lang="fr-FR" dirty="0"/>
              <a:t>fiche de </a:t>
            </a:r>
            <a:r>
              <a:rPr lang="fr-FR" dirty="0" smtClean="0"/>
              <a:t>dialogue est utile pour échanger avec les familles autour du projet de l’élève.</a:t>
            </a:r>
          </a:p>
          <a:p>
            <a:pPr marL="342900" indent="-342900">
              <a:buFont typeface="Arial" panose="020B0604020202020204" pitchFamily="34" charset="0"/>
              <a:buChar char="•"/>
            </a:pPr>
            <a:r>
              <a:rPr lang="fr-FR" dirty="0" smtClean="0"/>
              <a:t>L’établissement peut l’adapter comme souhaité</a:t>
            </a:r>
          </a:p>
          <a:p>
            <a:pPr marL="342900" indent="-342900">
              <a:buFont typeface="Arial" panose="020B0604020202020204" pitchFamily="34" charset="0"/>
              <a:buChar char="•"/>
            </a:pPr>
            <a:r>
              <a:rPr lang="fr-FR" dirty="0" smtClean="0"/>
              <a:t>Le professeur principal en fait la synthèse pour le </a:t>
            </a:r>
            <a:r>
              <a:rPr lang="fr-FR" dirty="0"/>
              <a:t>conseil de </a:t>
            </a:r>
            <a:r>
              <a:rPr lang="fr-FR" dirty="0" smtClean="0"/>
              <a:t>classe.</a:t>
            </a:r>
            <a:endParaRPr lang="fr-FR" dirty="0"/>
          </a:p>
          <a:p>
            <a:endParaRPr lang="fr-FR" dirty="0"/>
          </a:p>
        </p:txBody>
      </p:sp>
      <p:sp>
        <p:nvSpPr>
          <p:cNvPr id="4" name="Espace réservé de la date 3"/>
          <p:cNvSpPr>
            <a:spLocks noGrp="1"/>
          </p:cNvSpPr>
          <p:nvPr>
            <p:ph type="dt" sz="half" idx="10"/>
          </p:nvPr>
        </p:nvSpPr>
        <p:spPr/>
        <p:txBody>
          <a:bodyPr/>
          <a:lstStyle/>
          <a:p>
            <a:r>
              <a:rPr lang="fr-FR" smtClean="0"/>
              <a:t>07/12/2017</a:t>
            </a:r>
            <a:endParaRPr lang="fr-FR"/>
          </a:p>
        </p:txBody>
      </p:sp>
      <p:sp>
        <p:nvSpPr>
          <p:cNvPr id="5" name="Espace réservé du pied de page 4"/>
          <p:cNvSpPr>
            <a:spLocks noGrp="1"/>
          </p:cNvSpPr>
          <p:nvPr>
            <p:ph type="ftr" sz="quarter" idx="11"/>
          </p:nvPr>
        </p:nvSpPr>
        <p:spPr/>
        <p:txBody>
          <a:bodyPr/>
          <a:lstStyle/>
          <a:p>
            <a:r>
              <a:rPr lang="fr-FR" smtClean="0"/>
              <a:t>Service Académique d'Information et d'Orientation</a:t>
            </a:r>
            <a:endParaRPr lang="fr-FR"/>
          </a:p>
        </p:txBody>
      </p:sp>
      <p:sp>
        <p:nvSpPr>
          <p:cNvPr id="6" name="Espace réservé du numéro de diapositive 5"/>
          <p:cNvSpPr>
            <a:spLocks noGrp="1"/>
          </p:cNvSpPr>
          <p:nvPr>
            <p:ph type="sldNum" sz="quarter" idx="12"/>
          </p:nvPr>
        </p:nvSpPr>
        <p:spPr/>
        <p:txBody>
          <a:bodyPr/>
          <a:lstStyle/>
          <a:p>
            <a:fld id="{0D0EE50B-7D65-6044-B805-9D83FADBDC41}" type="slidenum">
              <a:rPr lang="fr-FR" smtClean="0"/>
              <a:pPr/>
              <a:t>6</a:t>
            </a:fld>
            <a:endParaRPr lang="fr-FR"/>
          </a:p>
        </p:txBody>
      </p:sp>
    </p:spTree>
    <p:extLst>
      <p:ext uri="{BB962C8B-B14F-4D97-AF65-F5344CB8AC3E}">
        <p14:creationId xmlns:p14="http://schemas.microsoft.com/office/powerpoint/2010/main" val="3591300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705" y="1023453"/>
            <a:ext cx="7886700" cy="843990"/>
          </a:xfrm>
        </p:spPr>
        <p:txBody>
          <a:bodyPr>
            <a:normAutofit fontScale="90000"/>
          </a:bodyPr>
          <a:lstStyle/>
          <a:p>
            <a:r>
              <a:rPr lang="fr-FR" sz="2400" b="1" dirty="0" smtClean="0">
                <a:solidFill>
                  <a:srgbClr val="5690A4"/>
                </a:solidFill>
                <a:latin typeface="+mn-lt"/>
                <a:ea typeface="+mn-ea"/>
                <a:cs typeface="+mn-cs"/>
              </a:rPr>
              <a:t>Le </a:t>
            </a:r>
            <a:r>
              <a:rPr lang="fr-FR" sz="2400" b="1" dirty="0">
                <a:solidFill>
                  <a:srgbClr val="5690A4"/>
                </a:solidFill>
                <a:latin typeface="+mn-lt"/>
                <a:ea typeface="+mn-ea"/>
                <a:cs typeface="+mn-cs"/>
              </a:rPr>
              <a:t>rôle du professeur </a:t>
            </a:r>
            <a:r>
              <a:rPr lang="fr-FR" sz="2400" b="1" dirty="0" smtClean="0">
                <a:solidFill>
                  <a:srgbClr val="5690A4"/>
                </a:solidFill>
                <a:latin typeface="+mn-lt"/>
                <a:ea typeface="+mn-ea"/>
                <a:cs typeface="+mn-cs"/>
              </a:rPr>
              <a:t>principal</a:t>
            </a:r>
            <a:br>
              <a:rPr lang="fr-FR" sz="2400" b="1" dirty="0" smtClean="0">
                <a:solidFill>
                  <a:srgbClr val="5690A4"/>
                </a:solidFill>
                <a:latin typeface="+mn-lt"/>
                <a:ea typeface="+mn-ea"/>
                <a:cs typeface="+mn-cs"/>
              </a:rPr>
            </a:br>
            <a:r>
              <a:rPr lang="fr-FR" sz="2000" dirty="0">
                <a:solidFill>
                  <a:srgbClr val="5690A4"/>
                </a:solidFill>
                <a:latin typeface="Calibri" panose="020F0502020204030204"/>
                <a:ea typeface="+mn-ea"/>
                <a:cs typeface="+mn-cs"/>
              </a:rPr>
              <a:t>1/ Un Accompagnement à l’orientation renforcé pour les élèves</a:t>
            </a:r>
            <a:r>
              <a:rPr lang="fr-FR" sz="2000" b="1" dirty="0">
                <a:solidFill>
                  <a:srgbClr val="5690A4"/>
                </a:solidFill>
                <a:latin typeface="Calibri" panose="020F0502020204030204"/>
                <a:ea typeface="+mn-ea"/>
                <a:cs typeface="+mn-cs"/>
              </a:rPr>
              <a:t> </a:t>
            </a:r>
            <a:r>
              <a:rPr lang="fr-FR" sz="2400" dirty="0">
                <a:solidFill>
                  <a:srgbClr val="5690A4"/>
                </a:solidFill>
                <a:latin typeface="Calibri" panose="020F0502020204030204"/>
              </a:rPr>
              <a:t/>
            </a:r>
            <a:br>
              <a:rPr lang="fr-FR" sz="2400" dirty="0">
                <a:solidFill>
                  <a:srgbClr val="5690A4"/>
                </a:solidFill>
                <a:latin typeface="Calibri" panose="020F0502020204030204"/>
              </a:rPr>
            </a:br>
            <a:endParaRPr lang="fr-FR" sz="2400" b="1" dirty="0">
              <a:solidFill>
                <a:srgbClr val="5690A4"/>
              </a:solidFill>
              <a:latin typeface="+mn-lt"/>
              <a:ea typeface="+mn-ea"/>
              <a:cs typeface="+mn-cs"/>
            </a:endParaRPr>
          </a:p>
        </p:txBody>
      </p:sp>
      <p:sp>
        <p:nvSpPr>
          <p:cNvPr id="3" name="Espace réservé du texte 2"/>
          <p:cNvSpPr>
            <a:spLocks noGrp="1"/>
          </p:cNvSpPr>
          <p:nvPr>
            <p:ph type="body" idx="1"/>
          </p:nvPr>
        </p:nvSpPr>
        <p:spPr>
          <a:xfrm>
            <a:off x="838706" y="1681507"/>
            <a:ext cx="7093910" cy="4126169"/>
          </a:xfrm>
        </p:spPr>
        <p:txBody>
          <a:bodyPr>
            <a:normAutofit/>
          </a:bodyPr>
          <a:lstStyle/>
          <a:p>
            <a:pPr algn="ctr"/>
            <a:r>
              <a:rPr lang="fr-FR" b="1" dirty="0" smtClean="0"/>
              <a:t>c - Un rôle renforcé du conseil de classe</a:t>
            </a:r>
          </a:p>
          <a:p>
            <a:pPr algn="ctr"/>
            <a:endParaRPr lang="fr-FR" sz="800" dirty="0" smtClean="0"/>
          </a:p>
          <a:p>
            <a:r>
              <a:rPr lang="fr-FR" dirty="0" smtClean="0"/>
              <a:t>Objectif : Renforcer le dialogue avec les lycéens et les accompagner dans la formulation de vœux.</a:t>
            </a:r>
          </a:p>
          <a:p>
            <a:pPr>
              <a:spcBef>
                <a:spcPts val="0"/>
              </a:spcBef>
            </a:pPr>
            <a:endParaRPr lang="fr-FR" dirty="0" smtClean="0"/>
          </a:p>
          <a:p>
            <a:pPr>
              <a:spcBef>
                <a:spcPts val="0"/>
              </a:spcBef>
            </a:pPr>
            <a:r>
              <a:rPr lang="fr-FR" dirty="0" smtClean="0"/>
              <a:t>2 conseils de classe:</a:t>
            </a:r>
          </a:p>
          <a:p>
            <a:pPr marL="342900" indent="-342900">
              <a:spcBef>
                <a:spcPts val="0"/>
              </a:spcBef>
              <a:buFont typeface="Arial" panose="020B0604020202020204" pitchFamily="34" charset="0"/>
              <a:buChar char="•"/>
            </a:pPr>
            <a:r>
              <a:rPr lang="fr-FR" b="1" dirty="0" smtClean="0"/>
              <a:t>1</a:t>
            </a:r>
            <a:r>
              <a:rPr lang="fr-FR" b="1" baseline="30000" dirty="0" smtClean="0"/>
              <a:t>er</a:t>
            </a:r>
            <a:r>
              <a:rPr lang="fr-FR" b="1" dirty="0" smtClean="0"/>
              <a:t> </a:t>
            </a:r>
            <a:r>
              <a:rPr lang="fr-FR" b="1" dirty="0"/>
              <a:t>trimestre (décembre</a:t>
            </a:r>
            <a:r>
              <a:rPr lang="fr-FR" b="1" dirty="0" smtClean="0"/>
              <a:t>): </a:t>
            </a:r>
            <a:r>
              <a:rPr lang="fr-FR" dirty="0"/>
              <a:t>le conseil de classe émet des </a:t>
            </a:r>
            <a:r>
              <a:rPr lang="fr-FR" dirty="0" smtClean="0"/>
              <a:t>recommandations </a:t>
            </a:r>
          </a:p>
          <a:p>
            <a:pPr marL="342900" indent="-342900">
              <a:spcBef>
                <a:spcPts val="0"/>
              </a:spcBef>
              <a:buFont typeface="Arial" panose="020B0604020202020204" pitchFamily="34" charset="0"/>
              <a:buChar char="•"/>
            </a:pPr>
            <a:r>
              <a:rPr lang="fr-FR" b="1" dirty="0" smtClean="0"/>
              <a:t>2</a:t>
            </a:r>
            <a:r>
              <a:rPr lang="fr-FR" b="1" baseline="30000" dirty="0" smtClean="0"/>
              <a:t>ème</a:t>
            </a:r>
            <a:r>
              <a:rPr lang="fr-FR" b="1" dirty="0" smtClean="0"/>
              <a:t> trimestre (février): </a:t>
            </a:r>
            <a:r>
              <a:rPr lang="fr-FR" dirty="0" smtClean="0"/>
              <a:t>le conseil de classe prépare des avis sur chaque vœu. Après concertation, le PP fait une synthèse et le CE émet un avis. </a:t>
            </a:r>
          </a:p>
        </p:txBody>
      </p:sp>
      <p:sp>
        <p:nvSpPr>
          <p:cNvPr id="4" name="Espace réservé de la date 3"/>
          <p:cNvSpPr>
            <a:spLocks noGrp="1"/>
          </p:cNvSpPr>
          <p:nvPr>
            <p:ph type="dt" sz="half" idx="10"/>
          </p:nvPr>
        </p:nvSpPr>
        <p:spPr/>
        <p:txBody>
          <a:bodyPr/>
          <a:lstStyle/>
          <a:p>
            <a:r>
              <a:rPr lang="fr-FR" smtClean="0"/>
              <a:t>07/12/2017</a:t>
            </a:r>
            <a:endParaRPr lang="fr-FR"/>
          </a:p>
        </p:txBody>
      </p:sp>
      <p:sp>
        <p:nvSpPr>
          <p:cNvPr id="5" name="Espace réservé du pied de page 4"/>
          <p:cNvSpPr>
            <a:spLocks noGrp="1"/>
          </p:cNvSpPr>
          <p:nvPr>
            <p:ph type="ftr" sz="quarter" idx="11"/>
          </p:nvPr>
        </p:nvSpPr>
        <p:spPr/>
        <p:txBody>
          <a:bodyPr/>
          <a:lstStyle/>
          <a:p>
            <a:r>
              <a:rPr lang="fr-FR" smtClean="0"/>
              <a:t>Service Académique d'Information et d'Orientation</a:t>
            </a:r>
            <a:endParaRPr lang="fr-FR"/>
          </a:p>
        </p:txBody>
      </p:sp>
      <p:sp>
        <p:nvSpPr>
          <p:cNvPr id="6" name="Espace réservé du numéro de diapositive 5"/>
          <p:cNvSpPr>
            <a:spLocks noGrp="1"/>
          </p:cNvSpPr>
          <p:nvPr>
            <p:ph type="sldNum" sz="quarter" idx="12"/>
          </p:nvPr>
        </p:nvSpPr>
        <p:spPr/>
        <p:txBody>
          <a:bodyPr/>
          <a:lstStyle/>
          <a:p>
            <a:fld id="{0D0EE50B-7D65-6044-B805-9D83FADBDC41}" type="slidenum">
              <a:rPr lang="fr-FR" smtClean="0"/>
              <a:pPr/>
              <a:t>7</a:t>
            </a:fld>
            <a:endParaRPr lang="fr-FR"/>
          </a:p>
        </p:txBody>
      </p:sp>
    </p:spTree>
    <p:extLst>
      <p:ext uri="{BB962C8B-B14F-4D97-AF65-F5344CB8AC3E}">
        <p14:creationId xmlns:p14="http://schemas.microsoft.com/office/powerpoint/2010/main" val="3147123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092812" y="1302213"/>
            <a:ext cx="7246204" cy="4746883"/>
          </a:xfrm>
        </p:spPr>
        <p:txBody>
          <a:bodyPr/>
          <a:lstStyle/>
          <a:p>
            <a:pPr algn="ctr"/>
            <a:r>
              <a:rPr lang="fr-FR" b="1" dirty="0"/>
              <a:t>La fiche Avenir </a:t>
            </a:r>
          </a:p>
          <a:p>
            <a:pPr algn="ctr"/>
            <a:endParaRPr lang="fr-FR" b="1" dirty="0" smtClean="0"/>
          </a:p>
          <a:p>
            <a:pPr marL="342900" indent="-342900">
              <a:buFont typeface="Arial" panose="020B0604020202020204" pitchFamily="34" charset="0"/>
              <a:buChar char="•"/>
            </a:pPr>
            <a:r>
              <a:rPr lang="fr-FR" dirty="0"/>
              <a:t>L</a:t>
            </a:r>
            <a:r>
              <a:rPr lang="fr-FR" dirty="0" smtClean="0"/>
              <a:t>e lycéen a formulé des vœux </a:t>
            </a:r>
          </a:p>
          <a:p>
            <a:pPr marL="342900" indent="-342900">
              <a:buFont typeface="Arial" panose="020B0604020202020204" pitchFamily="34" charset="0"/>
              <a:buChar char="•"/>
            </a:pPr>
            <a:r>
              <a:rPr lang="fr-FR" dirty="0" smtClean="0"/>
              <a:t>Chaque professeur formule une appréciation sur les résultats pour sa discipline</a:t>
            </a:r>
          </a:p>
          <a:p>
            <a:pPr marL="342900" indent="-342900">
              <a:buFont typeface="Arial" panose="020B0604020202020204" pitchFamily="34" charset="0"/>
              <a:buChar char="•"/>
            </a:pPr>
            <a:r>
              <a:rPr lang="fr-FR" dirty="0" smtClean="0"/>
              <a:t>Les Professeurs principaux font la synthèse</a:t>
            </a:r>
          </a:p>
          <a:p>
            <a:r>
              <a:rPr lang="fr-FR" b="1" dirty="0" smtClean="0"/>
              <a:t>Puis : </a:t>
            </a:r>
          </a:p>
          <a:p>
            <a:pPr marL="342900" indent="-342900">
              <a:buFont typeface="Arial" panose="020B0604020202020204" pitchFamily="34" charset="0"/>
              <a:buChar char="•"/>
            </a:pPr>
            <a:r>
              <a:rPr lang="fr-FR" b="1" dirty="0" smtClean="0"/>
              <a:t>Le chef d’établissement émet un avis sur la fiche Avenir pour chaque vœu</a:t>
            </a:r>
          </a:p>
          <a:p>
            <a:pPr marL="342900" indent="-342900">
              <a:buFont typeface="Arial" panose="020B0604020202020204" pitchFamily="34" charset="0"/>
              <a:buChar char="•"/>
            </a:pPr>
            <a:r>
              <a:rPr lang="fr-FR" b="1" dirty="0" smtClean="0"/>
              <a:t>Elle sera transmise sur la plateforme numérique</a:t>
            </a:r>
            <a:endParaRPr lang="fr-FR" b="1" dirty="0"/>
          </a:p>
        </p:txBody>
      </p:sp>
      <p:sp>
        <p:nvSpPr>
          <p:cNvPr id="4" name="Espace réservé de la date 3"/>
          <p:cNvSpPr>
            <a:spLocks noGrp="1"/>
          </p:cNvSpPr>
          <p:nvPr>
            <p:ph type="dt" sz="half" idx="10"/>
          </p:nvPr>
        </p:nvSpPr>
        <p:spPr/>
        <p:txBody>
          <a:bodyPr/>
          <a:lstStyle/>
          <a:p>
            <a:r>
              <a:rPr lang="fr-FR" smtClean="0"/>
              <a:t>07/12/2017</a:t>
            </a:r>
            <a:endParaRPr lang="fr-FR"/>
          </a:p>
        </p:txBody>
      </p:sp>
      <p:sp>
        <p:nvSpPr>
          <p:cNvPr id="5" name="Espace réservé du pied de page 4"/>
          <p:cNvSpPr>
            <a:spLocks noGrp="1"/>
          </p:cNvSpPr>
          <p:nvPr>
            <p:ph type="ftr" sz="quarter" idx="11"/>
          </p:nvPr>
        </p:nvSpPr>
        <p:spPr/>
        <p:txBody>
          <a:bodyPr/>
          <a:lstStyle/>
          <a:p>
            <a:r>
              <a:rPr lang="fr-FR" smtClean="0"/>
              <a:t>Service Académique d'Information et d'Orientation</a:t>
            </a:r>
            <a:endParaRPr lang="fr-FR"/>
          </a:p>
        </p:txBody>
      </p:sp>
      <p:sp>
        <p:nvSpPr>
          <p:cNvPr id="6" name="Espace réservé du numéro de diapositive 5"/>
          <p:cNvSpPr>
            <a:spLocks noGrp="1"/>
          </p:cNvSpPr>
          <p:nvPr>
            <p:ph type="sldNum" sz="quarter" idx="12"/>
          </p:nvPr>
        </p:nvSpPr>
        <p:spPr/>
        <p:txBody>
          <a:bodyPr/>
          <a:lstStyle/>
          <a:p>
            <a:fld id="{0D0EE50B-7D65-6044-B805-9D83FADBDC41}" type="slidenum">
              <a:rPr lang="fr-FR" smtClean="0"/>
              <a:pPr/>
              <a:t>8</a:t>
            </a:fld>
            <a:endParaRPr lang="fr-FR"/>
          </a:p>
        </p:txBody>
      </p:sp>
    </p:spTree>
    <p:extLst>
      <p:ext uri="{BB962C8B-B14F-4D97-AF65-F5344CB8AC3E}">
        <p14:creationId xmlns:p14="http://schemas.microsoft.com/office/powerpoint/2010/main" val="4224558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2107" y="1074499"/>
            <a:ext cx="5915025" cy="710513"/>
          </a:xfrm>
        </p:spPr>
        <p:txBody>
          <a:bodyPr>
            <a:noAutofit/>
          </a:bodyPr>
          <a:lstStyle/>
          <a:p>
            <a:pPr>
              <a:spcBef>
                <a:spcPts val="750"/>
              </a:spcBef>
            </a:pPr>
            <a:r>
              <a:rPr lang="fr-FR" sz="2400" b="1" dirty="0" smtClean="0">
                <a:solidFill>
                  <a:srgbClr val="5690A4"/>
                </a:solidFill>
                <a:latin typeface="+mn-lt"/>
                <a:ea typeface="+mn-ea"/>
                <a:cs typeface="+mn-cs"/>
              </a:rPr>
              <a:t>Le </a:t>
            </a:r>
            <a:r>
              <a:rPr lang="fr-FR" sz="2400" b="1" dirty="0">
                <a:solidFill>
                  <a:srgbClr val="5690A4"/>
                </a:solidFill>
                <a:latin typeface="+mn-lt"/>
                <a:ea typeface="+mn-ea"/>
                <a:cs typeface="+mn-cs"/>
              </a:rPr>
              <a:t>rôle du professeur principal</a:t>
            </a:r>
            <a:br>
              <a:rPr lang="fr-FR" sz="2400" b="1" dirty="0">
                <a:solidFill>
                  <a:srgbClr val="5690A4"/>
                </a:solidFill>
                <a:latin typeface="+mn-lt"/>
                <a:ea typeface="+mn-ea"/>
                <a:cs typeface="+mn-cs"/>
              </a:rPr>
            </a:br>
            <a:r>
              <a:rPr lang="fr-FR" sz="1800" dirty="0">
                <a:solidFill>
                  <a:srgbClr val="5690A4"/>
                </a:solidFill>
                <a:latin typeface="Calibri" panose="020F0502020204030204"/>
                <a:ea typeface="+mn-ea"/>
                <a:cs typeface="+mn-cs"/>
              </a:rPr>
              <a:t>2/ Connaître le fonctionnement de </a:t>
            </a:r>
            <a:r>
              <a:rPr lang="fr-FR" sz="1800" dirty="0" err="1">
                <a:solidFill>
                  <a:srgbClr val="5690A4"/>
                </a:solidFill>
                <a:latin typeface="Calibri" panose="020F0502020204030204"/>
                <a:ea typeface="+mn-ea"/>
                <a:cs typeface="+mn-cs"/>
              </a:rPr>
              <a:t>Parcoursup</a:t>
            </a:r>
            <a:r>
              <a:rPr lang="fr-FR" sz="1350" b="1" dirty="0">
                <a:solidFill>
                  <a:srgbClr val="5690A4"/>
                </a:solidFill>
                <a:latin typeface="Calibri" panose="020F0502020204030204"/>
                <a:ea typeface="+mn-ea"/>
                <a:cs typeface="+mn-cs"/>
              </a:rPr>
              <a:t/>
            </a:r>
            <a:br>
              <a:rPr lang="fr-FR" sz="1350" b="1" dirty="0">
                <a:solidFill>
                  <a:srgbClr val="5690A4"/>
                </a:solidFill>
                <a:latin typeface="Calibri" panose="020F0502020204030204"/>
                <a:ea typeface="+mn-ea"/>
                <a:cs typeface="+mn-cs"/>
              </a:rPr>
            </a:br>
            <a:endParaRPr lang="fr-FR" sz="1800" b="1" dirty="0">
              <a:solidFill>
                <a:srgbClr val="5690A4"/>
              </a:solidFill>
              <a:latin typeface="+mn-lt"/>
              <a:ea typeface="+mn-ea"/>
              <a:cs typeface="+mn-cs"/>
            </a:endParaRPr>
          </a:p>
        </p:txBody>
      </p:sp>
      <p:sp>
        <p:nvSpPr>
          <p:cNvPr id="4" name="Espace réservé de la date 3"/>
          <p:cNvSpPr>
            <a:spLocks noGrp="1"/>
          </p:cNvSpPr>
          <p:nvPr>
            <p:ph type="dt" sz="half" idx="10"/>
          </p:nvPr>
        </p:nvSpPr>
        <p:spPr/>
        <p:txBody>
          <a:bodyPr/>
          <a:lstStyle/>
          <a:p>
            <a:r>
              <a:rPr lang="fr-FR" smtClean="0">
                <a:solidFill>
                  <a:srgbClr val="000000">
                    <a:tint val="75000"/>
                  </a:srgbClr>
                </a:solidFill>
              </a:rPr>
              <a:t>07/12/2017</a:t>
            </a:r>
            <a:endParaRPr lang="fr-FR">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fr-FR" smtClean="0">
                <a:solidFill>
                  <a:srgbClr val="000000">
                    <a:tint val="75000"/>
                  </a:srgbClr>
                </a:solidFill>
              </a:rPr>
              <a:t>Service Académique d'Information et d'Orientation</a:t>
            </a:r>
            <a:endParaRPr lang="fr-FR">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0D0EE50B-7D65-6044-B805-9D83FADBDC41}" type="slidenum">
              <a:rPr lang="fr-FR" smtClean="0">
                <a:solidFill>
                  <a:srgbClr val="000000">
                    <a:tint val="75000"/>
                  </a:srgbClr>
                </a:solidFill>
              </a:rPr>
              <a:pPr/>
              <a:t>9</a:t>
            </a:fld>
            <a:endParaRPr lang="fr-FR">
              <a:solidFill>
                <a:srgbClr val="000000">
                  <a:tint val="75000"/>
                </a:srgbClr>
              </a:solidFill>
            </a:endParaRPr>
          </a:p>
        </p:txBody>
      </p:sp>
      <p:sp>
        <p:nvSpPr>
          <p:cNvPr id="7" name="Espace réservé du contenu 15"/>
          <p:cNvSpPr>
            <a:spLocks noGrp="1"/>
          </p:cNvSpPr>
          <p:nvPr>
            <p:ph type="body" idx="1"/>
          </p:nvPr>
        </p:nvSpPr>
        <p:spPr>
          <a:xfrm>
            <a:off x="914399" y="1754813"/>
            <a:ext cx="7096369" cy="2672794"/>
          </a:xfrm>
        </p:spPr>
        <p:txBody>
          <a:bodyPr>
            <a:noAutofit/>
          </a:bodyPr>
          <a:lstStyle/>
          <a:p>
            <a:pPr marL="257175" indent="-257175">
              <a:buFont typeface="Arial" panose="020B0604020202020204" pitchFamily="34" charset="0"/>
              <a:buChar char="•"/>
            </a:pPr>
            <a:r>
              <a:rPr lang="fr-FR" dirty="0"/>
              <a:t>10 vœux maximum (au lieu de 24)</a:t>
            </a:r>
          </a:p>
          <a:p>
            <a:pPr marL="257175" indent="-257175">
              <a:buFont typeface="Arial" panose="020B0604020202020204" pitchFamily="34" charset="0"/>
              <a:buChar char="•"/>
            </a:pPr>
            <a:r>
              <a:rPr lang="fr-FR" dirty="0" smtClean="0"/>
              <a:t>Fin </a:t>
            </a:r>
            <a:r>
              <a:rPr lang="fr-FR" dirty="0"/>
              <a:t>des </a:t>
            </a:r>
            <a:r>
              <a:rPr lang="fr-FR" dirty="0" smtClean="0"/>
              <a:t>pastilles vertes</a:t>
            </a:r>
            <a:endParaRPr lang="fr-FR" dirty="0"/>
          </a:p>
          <a:p>
            <a:pPr marL="257175" indent="-257175">
              <a:buFont typeface="Arial" panose="020B0604020202020204" pitchFamily="34" charset="0"/>
              <a:buChar char="•"/>
            </a:pPr>
            <a:r>
              <a:rPr lang="fr-FR" b="1" dirty="0"/>
              <a:t>Pas de classement des vœux : la question faut-il mettre en vœu 1 la CPGE X ou Droit à Paris X ne se pose plus.</a:t>
            </a:r>
            <a:endParaRPr lang="fr-FR" dirty="0"/>
          </a:p>
          <a:p>
            <a:pPr marL="257175" indent="-257175">
              <a:buFont typeface="Arial" panose="020B0604020202020204" pitchFamily="34" charset="0"/>
              <a:buChar char="•"/>
            </a:pPr>
            <a:r>
              <a:rPr lang="fr-FR" dirty="0"/>
              <a:t>Le principe des vœux groupés est maintenu et étendu</a:t>
            </a:r>
          </a:p>
          <a:p>
            <a:pPr marL="257175" indent="-257175">
              <a:buFont typeface="Arial" panose="020B0604020202020204" pitchFamily="34" charset="0"/>
              <a:buChar char="•"/>
            </a:pPr>
            <a:r>
              <a:rPr lang="fr-FR" dirty="0"/>
              <a:t>Pour chacun de ses vœux, le candidat reçoit une réponse. </a:t>
            </a:r>
          </a:p>
          <a:p>
            <a:endParaRPr lang="fr-FR" b="1" dirty="0"/>
          </a:p>
          <a:p>
            <a:endParaRPr lang="fr-FR" sz="1350" dirty="0"/>
          </a:p>
        </p:txBody>
      </p:sp>
    </p:spTree>
    <p:extLst>
      <p:ext uri="{BB962C8B-B14F-4D97-AF65-F5344CB8AC3E}">
        <p14:creationId xmlns:p14="http://schemas.microsoft.com/office/powerpoint/2010/main" val="230950250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1138</Words>
  <Application>Microsoft Office PowerPoint</Application>
  <PresentationFormat>Affichage à l'écran (4:3)</PresentationFormat>
  <Paragraphs>325</Paragraphs>
  <Slides>25</Slides>
  <Notes>8</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Thème Office</vt:lpstr>
      <vt:lpstr>PARCOURSUP: une nouvelle plateforme</vt:lpstr>
      <vt:lpstr>Les objectifs de la réforme:</vt:lpstr>
      <vt:lpstr>Les grands axes de la réforme</vt:lpstr>
      <vt:lpstr>Le rôle du professeur principal</vt:lpstr>
      <vt:lpstr>Le rôle du professeur principal</vt:lpstr>
      <vt:lpstr>Le rôle du professeur principal</vt:lpstr>
      <vt:lpstr>Le rôle du professeur principal 1/ Un Accompagnement à l’orientation renforcé pour les élèves  </vt:lpstr>
      <vt:lpstr>Présentation PowerPoint</vt:lpstr>
      <vt:lpstr>Le rôle du professeur principal 2/ Connaître le fonctionnement de Parcoursup </vt:lpstr>
      <vt:lpstr>Le rôle du professeur principal 2/ Connaître le fonctionnement de Parcoursup </vt:lpstr>
      <vt:lpstr>Le rôle du professeur principal 2/ Connaître le fonctionnement de Parcoursup</vt:lpstr>
      <vt:lpstr>Présentation PowerPoint</vt:lpstr>
      <vt:lpstr>Le rôle du professeur principal 2/ Connaître le fonctionnement de Parcoursup </vt:lpstr>
      <vt:lpstr>Le rôle du professeur principal 3/- Le suivi des élèves sur Parcoursup</vt:lpstr>
      <vt:lpstr>Le rôle du professeur principal 3/- Le suivi des élèves sur Parcoursup</vt:lpstr>
      <vt:lpstr>Le calendrier prévisionnel</vt:lpstr>
      <vt:lpstr>      Des ressources utiles   </vt:lpstr>
      <vt:lpstr>Les ressources Onisep pour accompagner les élèves de Terminales</vt:lpstr>
      <vt:lpstr>Sur le Web</vt:lpstr>
      <vt:lpstr>ONISEP.fr</vt:lpstr>
      <vt:lpstr>Sur le Web</vt:lpstr>
      <vt:lpstr>Des tchats réguliers</vt:lpstr>
      <vt:lpstr>Les publications nationales</vt:lpstr>
      <vt:lpstr>Les productions régionales IDF</vt:lpstr>
      <vt:lpstr>Conclusion </vt:lpstr>
    </vt:vector>
  </TitlesOfParts>
  <Company>DSI-Rectorat de Versailles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PARCOURSUP: une nouvelle plateforme</dc:title>
  <dc:creator>Caroline Bonnefoy</dc:creator>
  <cp:lastModifiedBy>Caroline Bonnefoy</cp:lastModifiedBy>
  <cp:revision>1</cp:revision>
  <dcterms:created xsi:type="dcterms:W3CDTF">2017-12-17T16:08:29Z</dcterms:created>
  <dcterms:modified xsi:type="dcterms:W3CDTF">2017-12-17T16:12:54Z</dcterms:modified>
</cp:coreProperties>
</file>